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1" r:id="rId1"/>
  </p:sldMasterIdLst>
  <p:notesMasterIdLst>
    <p:notesMasterId r:id="rId29"/>
  </p:notesMasterIdLst>
  <p:sldIdLst>
    <p:sldId id="257" r:id="rId2"/>
    <p:sldId id="1614" r:id="rId3"/>
    <p:sldId id="1615" r:id="rId4"/>
    <p:sldId id="1616" r:id="rId5"/>
    <p:sldId id="1551" r:id="rId6"/>
    <p:sldId id="1453" r:id="rId7"/>
    <p:sldId id="1454" r:id="rId8"/>
    <p:sldId id="1575" r:id="rId9"/>
    <p:sldId id="1576" r:id="rId10"/>
    <p:sldId id="1562" r:id="rId11"/>
    <p:sldId id="1608" r:id="rId12"/>
    <p:sldId id="1611" r:id="rId13"/>
    <p:sldId id="1463" r:id="rId14"/>
    <p:sldId id="1468" r:id="rId15"/>
    <p:sldId id="1469" r:id="rId16"/>
    <p:sldId id="1471" r:id="rId17"/>
    <p:sldId id="1470" r:id="rId18"/>
    <p:sldId id="1472" r:id="rId19"/>
    <p:sldId id="1589" r:id="rId20"/>
    <p:sldId id="1533" r:id="rId21"/>
    <p:sldId id="1563" r:id="rId22"/>
    <p:sldId id="1478" r:id="rId23"/>
    <p:sldId id="1483" r:id="rId24"/>
    <p:sldId id="1482" r:id="rId25"/>
    <p:sldId id="1609" r:id="rId26"/>
    <p:sldId id="1613" r:id="rId27"/>
    <p:sldId id="161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979"/>
    <a:srgbClr val="F58AB3"/>
    <a:srgbClr val="FDE3ED"/>
    <a:srgbClr val="FCC5DA"/>
    <a:srgbClr val="EE5593"/>
    <a:srgbClr val="F8A7C7"/>
    <a:srgbClr val="E9417C"/>
    <a:srgbClr val="014B7D"/>
    <a:srgbClr val="001422"/>
    <a:srgbClr val="C43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20-24 yrs.</c:v>
                </c:pt>
                <c:pt idx="1">
                  <c:v>25-29 yrs.</c:v>
                </c:pt>
                <c:pt idx="2">
                  <c:v>30-34 yrs.</c:v>
                </c:pt>
                <c:pt idx="3">
                  <c:v>35-39 yrs.</c:v>
                </c:pt>
                <c:pt idx="4">
                  <c:v>40-44 yrs.</c:v>
                </c:pt>
                <c:pt idx="5">
                  <c:v>45-49 yrs.</c:v>
                </c:pt>
                <c:pt idx="6">
                  <c:v>50-54 yrs.</c:v>
                </c:pt>
                <c:pt idx="7">
                  <c:v>55-59 yrs.</c:v>
                </c:pt>
                <c:pt idx="8">
                  <c:v>60-64 yrs.</c:v>
                </c:pt>
                <c:pt idx="9">
                  <c:v>65-69 yrs.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0.18155339805825244</c:v>
                </c:pt>
                <c:pt idx="1">
                  <c:v>0.1553398058252427</c:v>
                </c:pt>
                <c:pt idx="2">
                  <c:v>0.14611650485436894</c:v>
                </c:pt>
                <c:pt idx="3">
                  <c:v>0.13203883495145632</c:v>
                </c:pt>
                <c:pt idx="4">
                  <c:v>0.11019417475728155</c:v>
                </c:pt>
                <c:pt idx="5">
                  <c:v>9.3203883495145634E-2</c:v>
                </c:pt>
                <c:pt idx="6">
                  <c:v>7.0388349514563103E-2</c:v>
                </c:pt>
                <c:pt idx="7">
                  <c:v>4.9029126213592233E-2</c:v>
                </c:pt>
                <c:pt idx="8">
                  <c:v>3.3980582524271843E-2</c:v>
                </c:pt>
                <c:pt idx="9">
                  <c:v>2.8155339805825241E-2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F-4522-8BFD-3FF492C7EF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2942912"/>
        <c:axId val="292943240"/>
      </c:barChart>
      <c:catAx>
        <c:axId val="29294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943240"/>
        <c:crosses val="autoZero"/>
        <c:auto val="1"/>
        <c:lblAlgn val="ctr"/>
        <c:lblOffset val="100"/>
        <c:noMultiLvlLbl val="0"/>
      </c:catAx>
      <c:valAx>
        <c:axId val="292943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94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12807505821936"/>
          <c:y val="0.12179232966923643"/>
          <c:w val="0.59382150416179447"/>
          <c:h val="0.5718750008494080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CE-489E-8E55-FDF8292F1356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CE-489E-8E55-FDF8292F13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0.3448</c:v>
                </c:pt>
                <c:pt idx="1">
                  <c:v>0.6552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CE-489E-8E55-FDF8292F1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93330163204098E-2"/>
          <c:y val="0.78762343303635485"/>
          <c:w val="0.96997681393379698"/>
          <c:h val="0.19581012509620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98498247218298"/>
          <c:y val="5.0387363611105539E-2"/>
          <c:w val="0.41372291419221957"/>
          <c:h val="0.92238888888888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036724275336564E-3"/>
                  <c:y val="5.4047908698551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83-451B-88FD-4EB46BE00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 recommendations were made</c:v>
                </c:pt>
                <c:pt idx="1">
                  <c:v>Repeat the exam in a year and do SBE</c:v>
                </c:pt>
                <c:pt idx="2">
                  <c:v>To do a mammogram</c:v>
                </c:pt>
                <c:pt idx="3">
                  <c:v>Not to do anything</c:v>
                </c:pt>
                <c:pt idx="4">
                  <c:v>Another visit in a few months</c:v>
                </c:pt>
                <c:pt idx="5">
                  <c:v>Ultrasound</c:v>
                </c:pt>
                <c:pt idx="6">
                  <c:v>Biopsy (examination of breast tissue)</c:v>
                </c:pt>
                <c:pt idx="7">
                  <c:v>To visit a doctor of another specialty</c:v>
                </c:pt>
                <c:pt idx="8">
                  <c:v>To do a surgery</c:v>
                </c:pt>
                <c:pt idx="9">
                  <c:v>Others, please specify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0.35310000000000002</c:v>
                </c:pt>
                <c:pt idx="1">
                  <c:v>0.17130000000000001</c:v>
                </c:pt>
                <c:pt idx="2">
                  <c:v>0.1206</c:v>
                </c:pt>
                <c:pt idx="3">
                  <c:v>0.1101</c:v>
                </c:pt>
                <c:pt idx="4">
                  <c:v>8.2199999999999995E-2</c:v>
                </c:pt>
                <c:pt idx="5">
                  <c:v>7.3400000000000007E-2</c:v>
                </c:pt>
                <c:pt idx="6">
                  <c:v>2.8000000000000001E-2</c:v>
                </c:pt>
                <c:pt idx="7">
                  <c:v>1.5699999999999999E-2</c:v>
                </c:pt>
                <c:pt idx="8">
                  <c:v>1.4E-2</c:v>
                </c:pt>
                <c:pt idx="9">
                  <c:v>0.1731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6-4C3F-9455-0D019E9BA7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39786344"/>
        <c:axId val="39787656"/>
      </c:barChart>
      <c:catAx>
        <c:axId val="3978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787656"/>
        <c:crosses val="autoZero"/>
        <c:auto val="1"/>
        <c:lblAlgn val="ctr"/>
        <c:lblOffset val="100"/>
        <c:noMultiLvlLbl val="0"/>
      </c:catAx>
      <c:valAx>
        <c:axId val="397876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78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33016628528735"/>
          <c:y val="5.0387363611105539E-2"/>
          <c:w val="0.47648844785825539"/>
          <c:h val="0.92238888888888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Absence of Symptoms</c:v>
                </c:pt>
                <c:pt idx="1">
                  <c:v>Fear</c:v>
                </c:pt>
                <c:pt idx="2">
                  <c:v>Too Young </c:v>
                </c:pt>
                <c:pt idx="3">
                  <c:v>No Time</c:v>
                </c:pt>
                <c:pt idx="4">
                  <c:v>Laziness /Hesitancy /Forgetfulness</c:v>
                </c:pt>
                <c:pt idx="5">
                  <c:v>No One Recommended</c:v>
                </c:pt>
                <c:pt idx="6">
                  <c:v>Destiny</c:v>
                </c:pt>
                <c:pt idx="7">
                  <c:v>Cost</c:v>
                </c:pt>
                <c:pt idx="8">
                  <c:v>Embarrassed to See doctor </c:v>
                </c:pt>
                <c:pt idx="9">
                  <c:v>Seeing Doctor will not Help</c:v>
                </c:pt>
                <c:pt idx="10">
                  <c:v>Others, specify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0.73140000000000005</c:v>
                </c:pt>
                <c:pt idx="1">
                  <c:v>8.2799999999999999E-2</c:v>
                </c:pt>
                <c:pt idx="2">
                  <c:v>5.8900000000000001E-2</c:v>
                </c:pt>
                <c:pt idx="3">
                  <c:v>5.4300000000000001E-2</c:v>
                </c:pt>
                <c:pt idx="4">
                  <c:v>5.3357865685372582E-2</c:v>
                </c:pt>
                <c:pt idx="5">
                  <c:v>2.9399999999999999E-2</c:v>
                </c:pt>
                <c:pt idx="6">
                  <c:v>2.4799999999999999E-2</c:v>
                </c:pt>
                <c:pt idx="7">
                  <c:v>1.66E-2</c:v>
                </c:pt>
                <c:pt idx="8">
                  <c:v>1.2E-2</c:v>
                </c:pt>
                <c:pt idx="9">
                  <c:v>6.4000000000000003E-3</c:v>
                </c:pt>
                <c:pt idx="1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2-4452-B0CE-273291DC28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39786344"/>
        <c:axId val="39787656"/>
      </c:barChart>
      <c:catAx>
        <c:axId val="3978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787656"/>
        <c:crosses val="autoZero"/>
        <c:auto val="1"/>
        <c:lblAlgn val="ctr"/>
        <c:lblOffset val="100"/>
        <c:noMultiLvlLbl val="0"/>
      </c:catAx>
      <c:valAx>
        <c:axId val="397876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78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2814999585227"/>
          <c:y val="9.6315202358446983E-2"/>
          <c:w val="0.55548574353665126"/>
          <c:h val="0.681683781489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Segment 1</c:v>
                </c:pt>
              </c:strCache>
            </c:strRef>
          </c:tx>
          <c:dPt>
            <c:idx val="0"/>
            <c:bubble3D val="0"/>
            <c:spPr>
              <a:solidFill>
                <a:srgbClr val="DE2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A-4C58-8BD9-A599E2DD2A3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A-4C58-8BD9-A599E2DD2A3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0-4DE1-A791-35E547F1F0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0-4DE1-A791-35E547F1F00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B0-4DE1-A791-35E547F1F0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In case of a lump or any noticed change in breast</c:v>
                </c:pt>
                <c:pt idx="1">
                  <c:v>When the Doctor recommends</c:v>
                </c:pt>
                <c:pt idx="2">
                  <c:v>Routine Check-Up Starting from Age 40  </c:v>
                </c:pt>
                <c:pt idx="3">
                  <c:v> Include the age 40</c:v>
                </c:pt>
                <c:pt idx="4">
                  <c:v> Please see the amended version.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0.75560000000000005</c:v>
                </c:pt>
                <c:pt idx="1">
                  <c:v>0.14460000000000001</c:v>
                </c:pt>
                <c:pt idx="2">
                  <c:v>5.3000000000000005E-2</c:v>
                </c:pt>
                <c:pt idx="3">
                  <c:v>0.19550000000000001</c:v>
                </c:pt>
                <c:pt idx="4">
                  <c:v>2.6499999999999999E-2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1A-4C58-8BD9-A599E2DD2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03649043273577E-2"/>
          <c:y val="0.81853640782292392"/>
          <c:w val="0.66572526793366926"/>
          <c:h val="0.15791749550920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5576849424767"/>
          <c:y val="9.6315202358446983E-2"/>
          <c:w val="0.77443906709309673"/>
          <c:h val="0.71564286663090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DE2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AA-4695-B0B2-FABBB749E19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AA-4695-B0B2-FABBB749E19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AA-4695-B0B2-FABBB749E19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AA-4695-B0B2-FABBB749E19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AA-4695-B0B2-FABBB749E199}"/>
              </c:ext>
            </c:extLst>
          </c:dPt>
          <c:dLbls>
            <c:dLbl>
              <c:idx val="3"/>
              <c:layout>
                <c:manualLayout>
                  <c:x val="2.6737399368955269E-3"/>
                  <c:y val="0.15906642288171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ova Cond" panose="020B05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CAA-4695-B0B2-FABBB749E199}"/>
                </c:ext>
              </c:extLst>
            </c:dLbl>
            <c:dLbl>
              <c:idx val="4"/>
              <c:layout>
                <c:manualLayout>
                  <c:x val="8.0213250760384266E-3"/>
                  <c:y val="0.10498383910193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 Nova Cond" panose="020B05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3654882491234E-2"/>
                      <c:h val="0.13156396361462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CAA-4695-B0B2-FABBB749E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 </c:v>
                </c:pt>
                <c:pt idx="2">
                  <c:v>2-5 times</c:v>
                </c:pt>
                <c:pt idx="3">
                  <c:v>More than 5 times</c:v>
                </c:pt>
                <c:pt idx="4">
                  <c:v>I 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0.83909999999999996</c:v>
                </c:pt>
                <c:pt idx="1">
                  <c:v>0.10289999999999999</c:v>
                </c:pt>
                <c:pt idx="2">
                  <c:v>4.58E-2</c:v>
                </c:pt>
                <c:pt idx="3">
                  <c:v>6.0999999999999995E-3</c:v>
                </c:pt>
                <c:pt idx="4">
                  <c:v>6.0999999999999995E-3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AA-4695-B0B2-FABBB749E1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905828927276417E-2"/>
          <c:y val="0.83427327410557395"/>
          <c:w val="0.98198051221344052"/>
          <c:h val="0.14821487092016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02770261481807"/>
          <c:y val="0.16474748368525344"/>
          <c:w val="0.83797831480767815"/>
          <c:h val="0.39205592290810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Painful</c:v>
                </c:pt>
                <c:pt idx="1">
                  <c:v>None</c:v>
                </c:pt>
                <c:pt idx="2">
                  <c:v>Fear of Results</c:v>
                </c:pt>
                <c:pt idx="3">
                  <c:v>Difficult Procedures at Exam Centers</c:v>
                </c:pt>
                <c:pt idx="4">
                  <c:v>Expensive</c:v>
                </c:pt>
                <c:pt idx="5">
                  <c:v>It Takes Time</c:v>
                </c:pt>
                <c:pt idx="6">
                  <c:v>No Close Health Care Center </c:v>
                </c:pt>
                <c:pt idx="7">
                  <c:v>Lack of Knowledge : How to do the Exam</c:v>
                </c:pt>
                <c:pt idx="8">
                  <c:v>Awareness of Screening Centers’ Locations </c:v>
                </c:pt>
                <c:pt idx="9">
                  <c:v>Others (specify)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0.38159999999999999</c:v>
                </c:pt>
                <c:pt idx="1">
                  <c:v>0.375</c:v>
                </c:pt>
                <c:pt idx="2">
                  <c:v>0.16450000000000001</c:v>
                </c:pt>
                <c:pt idx="3">
                  <c:v>5.2600000000000001E-2</c:v>
                </c:pt>
                <c:pt idx="4">
                  <c:v>4.6100000000000002E-2</c:v>
                </c:pt>
                <c:pt idx="5">
                  <c:v>1.9699999999999999E-2</c:v>
                </c:pt>
                <c:pt idx="6">
                  <c:v>1.9699999999999999E-2</c:v>
                </c:pt>
                <c:pt idx="7">
                  <c:v>6.6E-3</c:v>
                </c:pt>
                <c:pt idx="8">
                  <c:v>6.6E-3</c:v>
                </c:pt>
                <c:pt idx="9">
                  <c:v>0.11840000000000001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4-49C8-87DB-86A6399A8E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7614640"/>
        <c:axId val="624088432"/>
      </c:barChart>
      <c:catAx>
        <c:axId val="49761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088432"/>
        <c:crosses val="autoZero"/>
        <c:auto val="1"/>
        <c:lblAlgn val="ctr"/>
        <c:lblOffset val="100"/>
        <c:noMultiLvlLbl val="0"/>
      </c:catAx>
      <c:valAx>
        <c:axId val="624088432"/>
        <c:scaling>
          <c:orientation val="minMax"/>
          <c:max val="0.6500000000000001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497614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DE2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F-4B0F-906B-C092763D6730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F-4B0F-906B-C092763D673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0.34869999999999995</c:v>
                </c:pt>
                <c:pt idx="1">
                  <c:v>0.65129999999999999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F-4B0F-906B-C092763D67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53118013026152E-2"/>
          <c:y val="2.9380963691566123E-2"/>
          <c:w val="0.92920079145199441"/>
          <c:h val="0.67412814219479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Surgeon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8.4100000000000008E-2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7-41B3-BC8F-36E9E901CD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Internist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7.8200000000000006E-2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7-41B3-BC8F-36E9E901CD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Gynecologist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0.34009999999999996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7-41B3-BC8F-36E9E901CD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Medicine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1.9400000000000001E-2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87-41B3-BC8F-36E9E901CDF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Early Detection Clinics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0.24780000000000002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0-4B86-9C4B-8AF00E625C9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Other, please specify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0-4B86-9C4B-8AF00E625C9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 don't know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6.6600000000000006E-2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B0-4B86-9C4B-8AF00E625C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7614640"/>
        <c:axId val="624088432"/>
      </c:barChart>
      <c:catAx>
        <c:axId val="4976146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088432"/>
        <c:crosses val="autoZero"/>
        <c:auto val="1"/>
        <c:lblAlgn val="ctr"/>
        <c:lblOffset val="100"/>
        <c:noMultiLvlLbl val="0"/>
      </c:catAx>
      <c:valAx>
        <c:axId val="62408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614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1528608113800595E-2"/>
          <c:y val="0.79793315780223384"/>
          <c:w val="0.72000591468409791"/>
          <c:h val="0.20206684219776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6128416237679E-2"/>
          <c:y val="8.7432759388901465E-2"/>
          <c:w val="0.59427258307783781"/>
          <c:h val="0.874096826479981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023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65-4D57-9EDC-0A119AE495CF}"/>
              </c:ext>
            </c:extLst>
          </c:dPt>
          <c:dPt>
            <c:idx val="1"/>
            <c:bubble3D val="0"/>
            <c:explosion val="9"/>
            <c:spPr>
              <a:solidFill>
                <a:srgbClr val="198A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65-4D57-9EDC-0A119AE495CF}"/>
              </c:ext>
            </c:extLst>
          </c:dPt>
          <c:dPt>
            <c:idx val="2"/>
            <c:bubble3D val="0"/>
            <c:explosion val="7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65-4D57-9EDC-0A119AE495CF}"/>
              </c:ext>
            </c:extLst>
          </c:dPt>
          <c:dPt>
            <c:idx val="3"/>
            <c:bubble3D val="0"/>
            <c:explosion val="7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65-4D57-9EDC-0A119AE495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65-4D57-9EDC-0A119AE495CF}"/>
              </c:ext>
            </c:extLst>
          </c:dPt>
          <c:dLbls>
            <c:dLbl>
              <c:idx val="4"/>
              <c:layout>
                <c:manualLayout>
                  <c:x val="3.0677800314414996E-2"/>
                  <c:y val="2.8548090755315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 Nova Cond" panose="020B05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65-4D57-9EDC-0A119AE49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Did Not Advise</c:v>
                </c:pt>
                <c:pt idx="1">
                  <c:v>Recommended SBE</c:v>
                </c:pt>
                <c:pt idx="2">
                  <c:v>Recommended CBE</c:v>
                </c:pt>
                <c:pt idx="3">
                  <c:v>Recommended Mammography</c:v>
                </c:pt>
                <c:pt idx="4">
                  <c:v>Others (specify)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0.80130000000000001</c:v>
                </c:pt>
                <c:pt idx="1">
                  <c:v>0.1215</c:v>
                </c:pt>
                <c:pt idx="2">
                  <c:v>7.7700000000000005E-2</c:v>
                </c:pt>
                <c:pt idx="3">
                  <c:v>4.2299999999999997E-2</c:v>
                </c:pt>
                <c:pt idx="4">
                  <c:v>1.41E-2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65-4D57-9EDC-0A119AE495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8269916755526"/>
          <c:y val="6.2080151576046363E-2"/>
          <c:w val="0.27036458209677805"/>
          <c:h val="0.86657030974024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2306035171452"/>
          <c:y val="8.1252038437175697E-2"/>
          <c:w val="0.54723997378684264"/>
          <c:h val="0.600081941805145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8-40DA-8707-BCD5FF76C4E6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88-40DA-8707-BCD5FF76C4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0.53790000000000004</c:v>
                </c:pt>
                <c:pt idx="1">
                  <c:v>0.46210000000000001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8-40DA-8707-BCD5FF76C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79850626298799E-2"/>
          <c:y val="0.69754471084515968"/>
          <c:w val="0.98512014937370118"/>
          <c:h val="0.28191592878610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360935178669"/>
          <c:y val="3.7550301141588291E-2"/>
          <c:w val="0.63436191729282432"/>
          <c:h val="0.81552443120876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Illiterate</c:v>
                </c:pt>
                <c:pt idx="1">
                  <c:v>Literate</c:v>
                </c:pt>
                <c:pt idx="2">
                  <c:v>Elementary</c:v>
                </c:pt>
                <c:pt idx="3">
                  <c:v>Basic Education</c:v>
                </c:pt>
                <c:pt idx="4">
                  <c:v>Secondary</c:v>
                </c:pt>
                <c:pt idx="5">
                  <c:v>Diploma</c:v>
                </c:pt>
                <c:pt idx="6">
                  <c:v>BA</c:v>
                </c:pt>
                <c:pt idx="7">
                  <c:v>Masters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3.0097087378640777E-2</c:v>
                </c:pt>
                <c:pt idx="1">
                  <c:v>5.8252427184466021E-3</c:v>
                </c:pt>
                <c:pt idx="2">
                  <c:v>6.553398058252427E-2</c:v>
                </c:pt>
                <c:pt idx="3">
                  <c:v>0.1796116504854369</c:v>
                </c:pt>
                <c:pt idx="4">
                  <c:v>0.39902912621359221</c:v>
                </c:pt>
                <c:pt idx="5">
                  <c:v>0.11650485436893204</c:v>
                </c:pt>
                <c:pt idx="6">
                  <c:v>0.19611650485436893</c:v>
                </c:pt>
                <c:pt idx="7">
                  <c:v>6.3106796116504851E-3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3-4720-A434-122A195864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39786344"/>
        <c:axId val="39787656"/>
      </c:barChart>
      <c:catAx>
        <c:axId val="3978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787656"/>
        <c:crosses val="autoZero"/>
        <c:auto val="1"/>
        <c:lblAlgn val="ctr"/>
        <c:lblOffset val="100"/>
        <c:noMultiLvlLbl val="0"/>
      </c:catAx>
      <c:valAx>
        <c:axId val="39787656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978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9764030321018"/>
          <c:y val="4.2635658914728682E-2"/>
          <c:w val="0.70415280092698307"/>
          <c:h val="0.87665382118633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28-B940-B4B4-EA03D75E72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28-B940-B4B4-EA03D75E728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28-B940-B4B4-EA03D75E728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628-B940-B4B4-EA03D75E7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Self-Breast Examination</c:v>
                </c:pt>
                <c:pt idx="1">
                  <c:v>Clinical Breast examination by doctor</c:v>
                </c:pt>
                <c:pt idx="2">
                  <c:v>Mammography</c:v>
                </c:pt>
                <c:pt idx="3">
                  <c:v>Ultrasound</c:v>
                </c:pt>
                <c:pt idx="4">
                  <c:v>Biopsy (examination of breast tissue)</c:v>
                </c:pt>
                <c:pt idx="5">
                  <c:v>Others (specify)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0.505</c:v>
                </c:pt>
                <c:pt idx="1">
                  <c:v>0.51939999999999997</c:v>
                </c:pt>
                <c:pt idx="2">
                  <c:v>0.14360000000000001</c:v>
                </c:pt>
                <c:pt idx="3">
                  <c:v>5.6000000000000008E-2</c:v>
                </c:pt>
                <c:pt idx="4">
                  <c:v>2.2599999999999999E-2</c:v>
                </c:pt>
                <c:pt idx="5">
                  <c:v>1.0800000000000001E-2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1-4021-8B68-A3481BE132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8754016"/>
        <c:axId val="2118376480"/>
      </c:barChart>
      <c:catAx>
        <c:axId val="210875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8376480"/>
        <c:crosses val="autoZero"/>
        <c:auto val="1"/>
        <c:lblAlgn val="ctr"/>
        <c:lblOffset val="100"/>
        <c:noMultiLvlLbl val="0"/>
      </c:catAx>
      <c:valAx>
        <c:axId val="21183764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875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 status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3-446D-B841-F51A09748F6E}"/>
              </c:ext>
            </c:extLst>
          </c:dPt>
          <c:dPt>
            <c:idx val="1"/>
            <c:bubble3D val="0"/>
            <c:explosion val="15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3-446D-B841-F51A09748F6E}"/>
              </c:ext>
            </c:extLst>
          </c:dPt>
          <c:dPt>
            <c:idx val="2"/>
            <c:bubble3D val="0"/>
            <c:explosion val="24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C3-446D-B841-F51A09748F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Married</c:v>
                </c:pt>
                <c:pt idx="1">
                  <c:v>Single</c:v>
                </c:pt>
                <c:pt idx="2">
                  <c:v>Others (Divorced, Widowed…)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0.70825242718446602</c:v>
                </c:pt>
                <c:pt idx="1">
                  <c:v>0.18834951456310681</c:v>
                </c:pt>
                <c:pt idx="2">
                  <c:v>0.10339805825242719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C3-446D-B841-F51A09748F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080011446647895"/>
          <c:y val="0.19156631451516062"/>
          <c:w val="0.41919988553352111"/>
          <c:h val="0.76859026669901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25534244955603E-2"/>
          <c:y val="7.2141399302462036E-2"/>
          <c:w val="0.86943065953378196"/>
          <c:h val="0.7768492994674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awareness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E2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B9-4E33-ABE7-ED45F73147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B9-4E33-ABE7-ED45F73147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B9-4E33-ABE7-ED45F73147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B9-4E33-ABE7-ED45F73147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B9-4E33-ABE7-ED45F73147B5}"/>
              </c:ext>
            </c:extLst>
          </c:dPt>
          <c:dLbls>
            <c:dLbl>
              <c:idx val="0"/>
              <c:layout>
                <c:manualLayout>
                  <c:x val="1.11039100845580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B9-4E33-ABE7-ED45F73147B5}"/>
                </c:ext>
              </c:extLst>
            </c:dLbl>
            <c:dLbl>
              <c:idx val="1"/>
              <c:layout>
                <c:manualLayout>
                  <c:x val="5.55195504227901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B9-4E33-ABE7-ED45F73147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Breast Cancer</c:v>
                </c:pt>
                <c:pt idx="1">
                  <c:v>Cervical Cancer</c:v>
                </c:pt>
                <c:pt idx="2">
                  <c:v>Leukemia</c:v>
                </c:pt>
                <c:pt idx="3">
                  <c:v>Endometrial Cancer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0.89070000000000005</c:v>
                </c:pt>
                <c:pt idx="1">
                  <c:v>4.2299999999999997E-2</c:v>
                </c:pt>
                <c:pt idx="2">
                  <c:v>1.9400000000000001E-2</c:v>
                </c:pt>
                <c:pt idx="3">
                  <c:v>9.1999999999999998E-3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B9-4E33-ABE7-ED45F7314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3934640"/>
        <c:axId val="1523935888"/>
      </c:barChart>
      <c:catAx>
        <c:axId val="152393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3935888"/>
        <c:crosses val="autoZero"/>
        <c:auto val="1"/>
        <c:lblAlgn val="ctr"/>
        <c:lblOffset val="100"/>
        <c:noMultiLvlLbl val="0"/>
      </c:catAx>
      <c:valAx>
        <c:axId val="152393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393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Sheet1!$D$5:$D$18</c:f>
              <c:strCache>
                <c:ptCount val="14"/>
                <c:pt idx="0">
                  <c:v>Presence of a lump in the breast</c:v>
                </c:pt>
                <c:pt idx="1">
                  <c:v>The presence of a lump under the armpit</c:v>
                </c:pt>
                <c:pt idx="2">
                  <c:v>Change in the shape or size of the breast</c:v>
                </c:pt>
                <c:pt idx="3">
                  <c:v>Change in the color or temperature of breast</c:v>
                </c:pt>
                <c:pt idx="4">
                  <c:v>Abnormal secretions from the nipple</c:v>
                </c:pt>
                <c:pt idx="5">
                  <c:v>Unusual pain in the breast</c:v>
                </c:pt>
                <c:pt idx="6">
                  <c:v>Unusual pain under armpit</c:v>
                </c:pt>
                <c:pt idx="7">
                  <c:v>Change in direction of the nipple or inverted nipple</c:v>
                </c:pt>
                <c:pt idx="8">
                  <c:v>Change in breast thickness</c:v>
                </c:pt>
                <c:pt idx="9">
                  <c:v>Itching and crusting of the nipple</c:v>
                </c:pt>
                <c:pt idx="10">
                  <c:v>Change in the thickness of the breast’s skin</c:v>
                </c:pt>
                <c:pt idx="11">
                  <c:v>Presence of wrinkles in the breast</c:v>
                </c:pt>
                <c:pt idx="12">
                  <c:v>Others</c:v>
                </c:pt>
                <c:pt idx="13">
                  <c:v>DK</c:v>
                </c:pt>
              </c:strCache>
            </c:strRef>
          </c:cat>
          <c:val>
            <c:numRef>
              <c:f>Sheet1!$E$5:$E$18</c:f>
              <c:numCache>
                <c:formatCode>0%</c:formatCode>
                <c:ptCount val="14"/>
                <c:pt idx="0">
                  <c:v>0.96</c:v>
                </c:pt>
                <c:pt idx="1">
                  <c:v>0.86</c:v>
                </c:pt>
                <c:pt idx="2">
                  <c:v>0.8</c:v>
                </c:pt>
                <c:pt idx="3">
                  <c:v>0.74</c:v>
                </c:pt>
                <c:pt idx="4">
                  <c:v>0.73</c:v>
                </c:pt>
                <c:pt idx="5">
                  <c:v>0.71</c:v>
                </c:pt>
                <c:pt idx="6">
                  <c:v>0.7</c:v>
                </c:pt>
                <c:pt idx="7">
                  <c:v>0.61</c:v>
                </c:pt>
                <c:pt idx="8">
                  <c:v>0.6</c:v>
                </c:pt>
                <c:pt idx="9">
                  <c:v>0.57999999999999996</c:v>
                </c:pt>
                <c:pt idx="10">
                  <c:v>0.52</c:v>
                </c:pt>
                <c:pt idx="11">
                  <c:v>0.51</c:v>
                </c:pt>
                <c:pt idx="12">
                  <c:v>0.11</c:v>
                </c:pt>
                <c:pt idx="1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F-4035-ACF4-1AF6FC53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3118528"/>
        <c:axId val="1223111456"/>
      </c:barChart>
      <c:catAx>
        <c:axId val="122311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3111456"/>
        <c:crosses val="autoZero"/>
        <c:auto val="1"/>
        <c:lblAlgn val="ctr"/>
        <c:lblOffset val="100"/>
        <c:noMultiLvlLbl val="0"/>
      </c:catAx>
      <c:valAx>
        <c:axId val="12231114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311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Sheet1!$H$28:$H$47</c:f>
              <c:strCache>
                <c:ptCount val="20"/>
                <c:pt idx="0">
                  <c:v>Family Cancer History</c:v>
                </c:pt>
                <c:pt idx="1">
                  <c:v>Radiation</c:v>
                </c:pt>
                <c:pt idx="2">
                  <c:v>Smoking</c:v>
                </c:pt>
                <c:pt idx="3">
                  <c:v>Hormonal Change</c:v>
                </c:pt>
                <c:pt idx="4">
                  <c:v>No Breastfeeding</c:v>
                </c:pt>
                <c:pt idx="5">
                  <c:v>Alcohol</c:v>
                </c:pt>
                <c:pt idx="6">
                  <c:v>Obesity</c:v>
                </c:pt>
                <c:pt idx="7">
                  <c:v>Advanced Age</c:v>
                </c:pt>
                <c:pt idx="8">
                  <c:v>Contraception Hormones</c:v>
                </c:pt>
                <c:pt idx="9">
                  <c:v>Stress</c:v>
                </c:pt>
                <c:pt idx="10">
                  <c:v>Eating Foods Rich in Fat</c:v>
                </c:pt>
                <c:pt idx="11">
                  <c:v>Lack of Exercise</c:v>
                </c:pt>
                <c:pt idx="12">
                  <c:v>Don't Know</c:v>
                </c:pt>
                <c:pt idx="13">
                  <c:v>Others</c:v>
                </c:pt>
                <c:pt idx="14">
                  <c:v>Negligence / Lack of Early Screening</c:v>
                </c:pt>
                <c:pt idx="15">
                  <c:v>Unhealthy Eating System / Sugar</c:v>
                </c:pt>
                <c:pt idx="16">
                  <c:v>Deodorants</c:v>
                </c:pt>
                <c:pt idx="17">
                  <c:v>Wearing Tight Bras/Clothes</c:v>
                </c:pt>
                <c:pt idx="18">
                  <c:v>Medicines/Birth control pills/cosmetic creams/chemicals</c:v>
                </c:pt>
                <c:pt idx="19">
                  <c:v>Cosmetic Surgeries</c:v>
                </c:pt>
              </c:strCache>
            </c:strRef>
          </c:cat>
          <c:val>
            <c:numRef>
              <c:f>Sheet1!$I$28:$I$47</c:f>
              <c:numCache>
                <c:formatCode>0%</c:formatCode>
                <c:ptCount val="20"/>
                <c:pt idx="0">
                  <c:v>0.83</c:v>
                </c:pt>
                <c:pt idx="1">
                  <c:v>0.77</c:v>
                </c:pt>
                <c:pt idx="2">
                  <c:v>0.76</c:v>
                </c:pt>
                <c:pt idx="3">
                  <c:v>0.7</c:v>
                </c:pt>
                <c:pt idx="4">
                  <c:v>0.68</c:v>
                </c:pt>
                <c:pt idx="5">
                  <c:v>0.6</c:v>
                </c:pt>
                <c:pt idx="6">
                  <c:v>0.6</c:v>
                </c:pt>
                <c:pt idx="7">
                  <c:v>0.59</c:v>
                </c:pt>
                <c:pt idx="8">
                  <c:v>0.59</c:v>
                </c:pt>
                <c:pt idx="9">
                  <c:v>0.57999999999999996</c:v>
                </c:pt>
                <c:pt idx="10">
                  <c:v>0.54</c:v>
                </c:pt>
                <c:pt idx="11">
                  <c:v>0.53</c:v>
                </c:pt>
                <c:pt idx="12">
                  <c:v>0.28999999999999998</c:v>
                </c:pt>
                <c:pt idx="13">
                  <c:v>0.13</c:v>
                </c:pt>
                <c:pt idx="14">
                  <c:v>0.09</c:v>
                </c:pt>
                <c:pt idx="15">
                  <c:v>0.08</c:v>
                </c:pt>
                <c:pt idx="16">
                  <c:v>0.06</c:v>
                </c:pt>
                <c:pt idx="17">
                  <c:v>0.04</c:v>
                </c:pt>
                <c:pt idx="18">
                  <c:v>0.03</c:v>
                </c:pt>
                <c:pt idx="1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7B9-A6A7-B6C3CC6DF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603168"/>
        <c:axId val="1309602336"/>
      </c:barChart>
      <c:catAx>
        <c:axId val="13096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9602336"/>
        <c:crosses val="autoZero"/>
        <c:auto val="1"/>
        <c:lblAlgn val="ctr"/>
        <c:lblOffset val="100"/>
        <c:noMultiLvlLbl val="0"/>
      </c:catAx>
      <c:valAx>
        <c:axId val="1309602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96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Knoweledge </c:v>
          </c:tx>
          <c:spPr>
            <a:solidFill>
              <a:srgbClr val="EE4F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Sheet3!$G$11:$G$14</c:f>
              <c:strCache>
                <c:ptCount val="4"/>
                <c:pt idx="0">
                  <c:v>SBE </c:v>
                </c:pt>
                <c:pt idx="1">
                  <c:v>CBE</c:v>
                </c:pt>
                <c:pt idx="2">
                  <c:v>MM</c:v>
                </c:pt>
                <c:pt idx="3">
                  <c:v>Mammogram Knowledge for Women Age 40 and Older</c:v>
                </c:pt>
              </c:strCache>
            </c:strRef>
          </c:cat>
          <c:val>
            <c:numRef>
              <c:f>Sheet3!$H$11:$H$14</c:f>
              <c:numCache>
                <c:formatCode>General</c:formatCode>
                <c:ptCount val="4"/>
                <c:pt idx="0">
                  <c:v>1691</c:v>
                </c:pt>
                <c:pt idx="1">
                  <c:v>1659</c:v>
                </c:pt>
                <c:pt idx="2">
                  <c:v>982</c:v>
                </c:pt>
                <c:pt idx="3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B-4B99-9879-E1D95CF38F06}"/>
            </c:ext>
          </c:extLst>
        </c:ser>
        <c:ser>
          <c:idx val="1"/>
          <c:order val="1"/>
          <c:tx>
            <c:strRef>
              <c:f>Sheet3!$I$10</c:f>
              <c:strCache>
                <c:ptCount val="1"/>
                <c:pt idx="0">
                  <c:v>Prasctice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Sheet3!$G$11:$G$14</c:f>
              <c:strCache>
                <c:ptCount val="4"/>
                <c:pt idx="0">
                  <c:v>SBE </c:v>
                </c:pt>
                <c:pt idx="1">
                  <c:v>CBE</c:v>
                </c:pt>
                <c:pt idx="2">
                  <c:v>MM</c:v>
                </c:pt>
                <c:pt idx="3">
                  <c:v>Mammogram Knowledge for Women Age 40 and Older</c:v>
                </c:pt>
              </c:strCache>
            </c:strRef>
          </c:cat>
          <c:val>
            <c:numRef>
              <c:f>Sheet3!$I$11:$I$14</c:f>
              <c:numCache>
                <c:formatCode>General</c:formatCode>
                <c:ptCount val="4"/>
                <c:pt idx="0">
                  <c:v>956</c:v>
                </c:pt>
                <c:pt idx="1">
                  <c:v>572</c:v>
                </c:pt>
                <c:pt idx="2">
                  <c:v>152</c:v>
                </c:pt>
                <c:pt idx="3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B-4B99-9879-E1D95CF38F06}"/>
            </c:ext>
          </c:extLst>
        </c:ser>
        <c:ser>
          <c:idx val="2"/>
          <c:order val="2"/>
          <c:tx>
            <c:v>Perecentage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Sheet3!$G$11:$G$14</c:f>
              <c:strCache>
                <c:ptCount val="4"/>
                <c:pt idx="0">
                  <c:v>SBE </c:v>
                </c:pt>
                <c:pt idx="1">
                  <c:v>CBE</c:v>
                </c:pt>
                <c:pt idx="2">
                  <c:v>MM</c:v>
                </c:pt>
                <c:pt idx="3">
                  <c:v>Mammogram Knowledge for Women Age 40 and Older</c:v>
                </c:pt>
              </c:strCache>
            </c:strRef>
          </c:cat>
          <c:val>
            <c:numRef>
              <c:f>Sheet3!$J$11:$J$14</c:f>
              <c:numCache>
                <c:formatCode>0%</c:formatCode>
                <c:ptCount val="4"/>
                <c:pt idx="0">
                  <c:v>0.56499999999999995</c:v>
                </c:pt>
                <c:pt idx="1">
                  <c:v>0.34499999999999997</c:v>
                </c:pt>
                <c:pt idx="2" formatCode="General">
                  <c:v>15.5</c:v>
                </c:pt>
                <c:pt idx="3" formatCode="0.0%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B-4B99-9879-E1D95CF38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8993712"/>
        <c:axId val="1548999120"/>
      </c:barChart>
      <c:catAx>
        <c:axId val="154899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8999120"/>
        <c:crosses val="autoZero"/>
        <c:auto val="1"/>
        <c:lblAlgn val="ctr"/>
        <c:lblOffset val="100"/>
        <c:noMultiLvlLbl val="0"/>
      </c:catAx>
      <c:valAx>
        <c:axId val="154899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899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CD-47AD-AC70-7AA01A1979AA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CD-47AD-AC70-7AA01A197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CD-47AD-AC70-7AA01A1979AA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A3-4629-8CC7-6B637F19513B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A3-4629-8CC7-6B637F1951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Yearly</c:v>
                </c:pt>
                <c:pt idx="4">
                  <c:v>I do not do it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2.8999999999999998E-2</c:v>
                </c:pt>
                <c:pt idx="1">
                  <c:v>9.5199999999999993E-2</c:v>
                </c:pt>
                <c:pt idx="2">
                  <c:v>0.33229999999999998</c:v>
                </c:pt>
                <c:pt idx="3">
                  <c:v>0.1094</c:v>
                </c:pt>
                <c:pt idx="4">
                  <c:v>0.43409999999999999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CD-47AD-AC70-7AA01A19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044031690945"/>
          <c:y val="4.2635658914728682E-2"/>
          <c:w val="0.54104603806109863"/>
          <c:h val="0.876653821186332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E297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2019FB7-BDC5-374C-9023-25B3FAD04C9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19D-8546-B32B-C9223768569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5B45582-619C-7D4E-9E3F-DD507A97EE6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9D-8546-B32B-C9223768569C}"/>
                </c:ext>
              </c:extLst>
            </c:dLbl>
            <c:dLbl>
              <c:idx val="2"/>
              <c:layout>
                <c:manualLayout>
                  <c:x val="4.9838177542353534E-2"/>
                  <c:y val="-6.16383900532073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E4-4C0D-8E3A-7CAA520241B6}"/>
                </c:ext>
              </c:extLst>
            </c:dLbl>
            <c:dLbl>
              <c:idx val="3"/>
              <c:layout>
                <c:manualLayout>
                  <c:x val="2.49190887711767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E4-4C0D-8E3A-7CAA520241B6}"/>
                </c:ext>
              </c:extLst>
            </c:dLbl>
            <c:dLbl>
              <c:idx val="4"/>
              <c:layout>
                <c:manualLayout>
                  <c:x val="4.7572805835882914E-2"/>
                  <c:y val="3.08216219259673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E4-4C0D-8E3A-7CAA520241B6}"/>
                </c:ext>
              </c:extLst>
            </c:dLbl>
            <c:dLbl>
              <c:idx val="5"/>
              <c:layout>
                <c:manualLayout>
                  <c:x val="2.71844604776473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E4-4C0D-8E3A-7CAA520241B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F080EC9-0942-2C4C-A52E-554B29A647D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9D-8546-B32B-C92237685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Just a check up</c:v>
                </c:pt>
                <c:pt idx="1">
                  <c:v>Symptoms appeared</c:v>
                </c:pt>
                <c:pt idx="2">
                  <c:v>Reached an age where I am supposed to do the beast self-exam</c:v>
                </c:pt>
                <c:pt idx="3">
                  <c:v>Recommendation of Other Around Me </c:v>
                </c:pt>
                <c:pt idx="4">
                  <c:v>Doctor`s recommendation </c:v>
                </c:pt>
                <c:pt idx="5">
                  <c:v>Media</c:v>
                </c:pt>
                <c:pt idx="6">
                  <c:v>Because this is the correct frequency</c:v>
                </c:pt>
                <c:pt idx="7">
                  <c:v>Others (Specify)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0.83069999999999988</c:v>
                </c:pt>
                <c:pt idx="1">
                  <c:v>0.13689999999999999</c:v>
                </c:pt>
                <c:pt idx="2">
                  <c:v>2.1899999999999999E-2</c:v>
                </c:pt>
                <c:pt idx="3">
                  <c:v>1.78E-2</c:v>
                </c:pt>
                <c:pt idx="4">
                  <c:v>1.5700000000000002E-2</c:v>
                </c:pt>
                <c:pt idx="5">
                  <c:v>1.3600000000000001E-2</c:v>
                </c:pt>
                <c:pt idx="6">
                  <c:v>0</c:v>
                </c:pt>
                <c:pt idx="7">
                  <c:v>0.15460000000000002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B-4FAE-A9A6-33AED516D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Just a check up</c:v>
                </c:pt>
                <c:pt idx="1">
                  <c:v>Symptoms appeared</c:v>
                </c:pt>
                <c:pt idx="2">
                  <c:v>Reached an age where I am supposed to do the beast self-exam</c:v>
                </c:pt>
                <c:pt idx="3">
                  <c:v>Recommendation of Other Around Me </c:v>
                </c:pt>
                <c:pt idx="4">
                  <c:v>Doctor`s recommendation </c:v>
                </c:pt>
                <c:pt idx="5">
                  <c:v>Media</c:v>
                </c:pt>
                <c:pt idx="6">
                  <c:v>Because this is the correct frequency</c:v>
                </c:pt>
                <c:pt idx="7">
                  <c:v>Others (Specify)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0.16930000000000012</c:v>
                </c:pt>
                <c:pt idx="1">
                  <c:v>0.86309999999999998</c:v>
                </c:pt>
                <c:pt idx="2">
                  <c:v>0.97809999999999997</c:v>
                </c:pt>
                <c:pt idx="3">
                  <c:v>0.98219999999999996</c:v>
                </c:pt>
                <c:pt idx="4">
                  <c:v>0.98429999999999995</c:v>
                </c:pt>
                <c:pt idx="5">
                  <c:v>0.98639999999999994</c:v>
                </c:pt>
                <c:pt idx="6">
                  <c:v>1</c:v>
                </c:pt>
                <c:pt idx="7">
                  <c:v>0.84539999999999993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4-4C0D-8E3A-7CAA520241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8754016"/>
        <c:axId val="2118376480"/>
      </c:barChart>
      <c:catAx>
        <c:axId val="210875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8376480"/>
        <c:crosses val="autoZero"/>
        <c:auto val="1"/>
        <c:lblAlgn val="ctr"/>
        <c:lblOffset val="100"/>
        <c:noMultiLvlLbl val="0"/>
      </c:catAx>
      <c:valAx>
        <c:axId val="21183764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875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0.35331</cdr:x>
      <cdr:y>0.27553</cdr:y>
    </cdr:from>
    <cdr:to>
      <cdr:x>0.66191</cdr:x>
      <cdr:y>0.66787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080D41-A8BF-459C-AEFE-7AD3C1E7067C}"/>
            </a:ext>
          </a:extLst>
        </cdr:cNvPr>
        <cdr:cNvSpPr txBox="1"/>
      </cdr:nvSpPr>
      <cdr:spPr>
        <a:xfrm xmlns:a="http://schemas.openxmlformats.org/drawingml/2006/main">
          <a:off x="1861379" y="967745"/>
          <a:ext cx="1625830" cy="1377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35% states that they done mammography in the past 12 months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6C0C80-8DCC-48D7-B9C4-82B2E06F4960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A27814-B8FD-4417-BD60-4BBD0E34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E8BA1-7CE3-425B-ABEE-5C320703B7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E8BA1-7CE3-425B-ABEE-5C320703B7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0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E8BA1-7CE3-425B-ABEE-5C320703B7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1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E8BA1-7CE3-425B-ABEE-5C320703B71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8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5A6E7A-E6B2-CD33-21C8-0758F453F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888245-5BFA-1F38-A4B9-4FC6D552C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69D13-2BDE-4698-AB56-E001CD64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81EB6-EE3B-4A4F-A6EE-F8BD80D93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AE54-0CF5-42C0-88BC-77E0AB61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FD9C-3EAC-476B-A192-77619B9B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1BDF8-F29F-471D-A13D-306D1F37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75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2914-BD0D-006A-4D9D-5902B60CA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8D7DC-BCAC-4AAC-B351-785AC609DD3C}"/>
              </a:ext>
            </a:extLst>
          </p:cNvPr>
          <p:cNvCxnSpPr>
            <a:cxnSpLocks/>
          </p:cNvCxnSpPr>
          <p:nvPr userDrawn="1"/>
        </p:nvCxnSpPr>
        <p:spPr>
          <a:xfrm>
            <a:off x="11870041" y="6379926"/>
            <a:ext cx="0" cy="170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66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AE996-C4AD-694B-E8A0-4E76A76B1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A64F-200C-4B3C-A07E-AB10DE24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22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6AA60C-75DE-553F-1FFD-EDBC90B7E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C3913-696C-4468-8C7B-C1503F94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0863-D771-4946-8A7A-EDF56B3A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57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3BF0D6-7086-2D38-34D4-6C13D771B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A016C-8241-4183-B82F-3D13A37F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DC7AB-2208-49A0-BD6F-B5F1A2DA8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36AA-494D-44CD-9D22-2515A901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18C-574E-49A0-9C6E-ECD57479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8C5D-9830-4E18-B70E-D6715B70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57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177169-4F35-7E21-73D6-6BA34D75F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3D43E-0694-4F2F-814A-73A8380B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2A77-EE19-4175-BA54-254A7CEA6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D6AC0-3D98-43C2-A1B9-CDEB3B729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6050B-F06D-4EC3-A78D-7555DB8F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14B3A-0827-41FE-960C-76E3BB18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48AE9-81B0-42A6-BE3A-DB94D141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8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14AC37-3DFA-4B7F-DEC4-D54832355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9E36A-414B-4F31-95AF-2173C016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B5006-EAF8-423F-A98C-7B6AEF4ED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6B05-8184-4C63-B01B-466759337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F4F89-2B56-4978-B3BD-3545D2A5B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7239A-0BAF-45F9-A123-9036E5934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F3AAA-AFEB-49B4-9611-3AAA0C0E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CC3DC-2FE6-4DC8-A4ED-3DB4D991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FCC25-A2A5-4E2A-A66C-F96B3375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9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1A5AB2-94EF-23DE-9D67-DF9395909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8682EC-E652-4F0B-3C83-887F09809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8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1771D5-84C3-BE3D-81DF-50EDFA7E0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3A474-B1AA-494C-AC2B-8EB1FE58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4320-AE69-40BD-869E-53543D14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B1825-F4F2-4B4E-91D7-ED6BB655B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B6A57-5673-4695-9E79-B73786E3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D2F0B-F5F0-48A1-85FA-B1B35630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CAFD3-08F5-4C23-8D92-B36394B2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6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BCCD4-5BCA-4E48-150F-D483141D7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F82E70-D36E-4695-9970-7F4B70C2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834AD-B00B-4984-96EF-EF733773D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75A18-8217-4B3D-A345-400F8676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5AFB6-73C8-4359-8EF5-8784A15D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D8530-DBE3-4F16-B64A-86B9B71E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D5FAC-FDA1-4B70-9FEB-53BE3BE6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70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C3B9D-F5AE-4EFE-9972-40202E2A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E698E-6ACA-47DC-9514-B9FB81BC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A84D8-B064-4D18-81E4-7023943B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2DF4-290D-49F4-B6F6-3015EF3B8C35}" type="datetimeFigureOut">
              <a:rPr lang="id-ID" smtClean="0"/>
              <a:t>31/10/2023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9C8CE-10A7-43DE-A2AC-C2563CCE4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BB99-EDC4-46B5-88E7-0BC479D86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21EE-6F20-4733-A5F7-8882A049AC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61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hart" Target="../charts/chart1.xml"/><Relationship Id="rId7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BFD960-6F33-48EB-812C-86B166ED51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209" y="1990727"/>
            <a:ext cx="6935822" cy="19240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Breast Cancer Knowledge, Attitudes, and Practices (KAP) study in Jordan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0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556F8C-A0A8-B653-B169-A5084FA69551}"/>
              </a:ext>
            </a:extLst>
          </p:cNvPr>
          <p:cNvSpPr txBox="1">
            <a:spLocks/>
          </p:cNvSpPr>
          <p:nvPr/>
        </p:nvSpPr>
        <p:spPr>
          <a:xfrm>
            <a:off x="671209" y="2946366"/>
            <a:ext cx="6935822" cy="96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Early Detection Tests</a:t>
            </a:r>
          </a:p>
        </p:txBody>
      </p:sp>
    </p:spTree>
    <p:extLst>
      <p:ext uri="{BB962C8B-B14F-4D97-AF65-F5344CB8AC3E}">
        <p14:creationId xmlns:p14="http://schemas.microsoft.com/office/powerpoint/2010/main" val="290052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B85C0-8D53-8E1B-1E50-4F93177896F8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Vs Practice of Early Detections Exams 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54975"/>
              </p:ext>
            </p:extLst>
          </p:nvPr>
        </p:nvGraphicFramePr>
        <p:xfrm>
          <a:off x="482321" y="1494376"/>
          <a:ext cx="8641583" cy="461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14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8FDB8C-2BE5-4914-80D5-D9A1608BD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76360"/>
              </p:ext>
            </p:extLst>
          </p:nvPr>
        </p:nvGraphicFramePr>
        <p:xfrm>
          <a:off x="632040" y="2148977"/>
          <a:ext cx="10950471" cy="352315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03231">
                  <a:extLst>
                    <a:ext uri="{9D8B030D-6E8A-4147-A177-3AD203B41FA5}">
                      <a16:colId xmlns:a16="http://schemas.microsoft.com/office/drawing/2014/main" val="2787663007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3075519823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765466090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3251899355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273247597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4239300307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1187165094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569802606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1440598622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4098309506"/>
                    </a:ext>
                  </a:extLst>
                </a:gridCol>
                <a:gridCol w="447485">
                  <a:extLst>
                    <a:ext uri="{9D8B030D-6E8A-4147-A177-3AD203B41FA5}">
                      <a16:colId xmlns:a16="http://schemas.microsoft.com/office/drawing/2014/main" val="3235177140"/>
                    </a:ext>
                  </a:extLst>
                </a:gridCol>
                <a:gridCol w="397343">
                  <a:extLst>
                    <a:ext uri="{9D8B030D-6E8A-4147-A177-3AD203B41FA5}">
                      <a16:colId xmlns:a16="http://schemas.microsoft.com/office/drawing/2014/main" val="2118631388"/>
                    </a:ext>
                  </a:extLst>
                </a:gridCol>
                <a:gridCol w="496068">
                  <a:extLst>
                    <a:ext uri="{9D8B030D-6E8A-4147-A177-3AD203B41FA5}">
                      <a16:colId xmlns:a16="http://schemas.microsoft.com/office/drawing/2014/main" val="2421228706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2767570582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3148018252"/>
                    </a:ext>
                  </a:extLst>
                </a:gridCol>
                <a:gridCol w="532288">
                  <a:extLst>
                    <a:ext uri="{9D8B030D-6E8A-4147-A177-3AD203B41FA5}">
                      <a16:colId xmlns:a16="http://schemas.microsoft.com/office/drawing/2014/main" val="4126624400"/>
                    </a:ext>
                  </a:extLst>
                </a:gridCol>
                <a:gridCol w="421193">
                  <a:extLst>
                    <a:ext uri="{9D8B030D-6E8A-4147-A177-3AD203B41FA5}">
                      <a16:colId xmlns:a16="http://schemas.microsoft.com/office/drawing/2014/main" val="491446820"/>
                    </a:ext>
                  </a:extLst>
                </a:gridCol>
                <a:gridCol w="471842">
                  <a:extLst>
                    <a:ext uri="{9D8B030D-6E8A-4147-A177-3AD203B41FA5}">
                      <a16:colId xmlns:a16="http://schemas.microsoft.com/office/drawing/2014/main" val="4204261561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2250468257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3379291745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856923495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1872676961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3106085655"/>
                    </a:ext>
                  </a:extLst>
                </a:gridCol>
                <a:gridCol w="422413">
                  <a:extLst>
                    <a:ext uri="{9D8B030D-6E8A-4147-A177-3AD203B41FA5}">
                      <a16:colId xmlns:a16="http://schemas.microsoft.com/office/drawing/2014/main" val="2084934742"/>
                    </a:ext>
                  </a:extLst>
                </a:gridCol>
              </a:tblGrid>
              <a:tr h="675487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20-24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25-29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30-34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35-39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40-44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77" marR="3077" marT="3077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45-49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77" marR="3077" marT="3077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50-54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77" marR="3077" marT="3077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55-59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77" marR="3077" marT="3077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60-64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65-69 yrs.</a:t>
                      </a:r>
                      <a:endParaRPr lang="ar-JO" sz="105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J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Amman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Balqa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Zarqa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Madaba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Irbid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Mafraq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Jerash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Ajloun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Karak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Tafileh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Ma’an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Aqaba</a:t>
                      </a:r>
                      <a:endParaRPr lang="ar-JO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" marR="4762" marT="4762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64196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Base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373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320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300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272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227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192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145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101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70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58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526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148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280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87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325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164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99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88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121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66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73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81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4054670542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Biopsy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1615710718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Ultrasound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2995287727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CBE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16555074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SBE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2836086297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Mammogram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2510661813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Don’t Know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1645702852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Others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1" marR="4001" marT="4001" marB="0" anchor="ctr"/>
                </a:tc>
                <a:extLst>
                  <a:ext uri="{0D108BD9-81ED-4DB2-BD59-A6C34878D82A}">
                    <a16:rowId xmlns:a16="http://schemas.microsoft.com/office/drawing/2014/main" val="21756735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D6FB448-6ACC-4CD1-95B2-F6C5351DB0C2}"/>
              </a:ext>
            </a:extLst>
          </p:cNvPr>
          <p:cNvSpPr txBox="1"/>
          <p:nvPr/>
        </p:nvSpPr>
        <p:spPr>
          <a:xfrm>
            <a:off x="3343276" y="6150863"/>
            <a:ext cx="8265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من هذه القائمة، ما هي طرق تشخيص سرطان الثدي التي أنت على دراية بها للكشف المبكر عن سرطان الثدي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486" y="1029276"/>
            <a:ext cx="1097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respondents who don’t know breast cancer tests was highest in the age group (40-44 yrs.) and (50-54 yrs.), 25-29 Age group was the highest group scored the lowest awareness on Mammogram as well. The lowest  awareness on mammogram was seen in Irbid,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Mafraq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1E629-B8F5-8168-B0B1-6FF5B0DA50A4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Awareness of Beast Cancer Exams (Aided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5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14BF-7843-EE47-148B-6AB6E0F5EFB4}"/>
              </a:ext>
            </a:extLst>
          </p:cNvPr>
          <p:cNvSpPr/>
          <p:nvPr/>
        </p:nvSpPr>
        <p:spPr>
          <a:xfrm>
            <a:off x="9284015" y="2181328"/>
            <a:ext cx="2284728" cy="3543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BFE1A-F752-464D-9055-A538335AAB68}"/>
              </a:ext>
            </a:extLst>
          </p:cNvPr>
          <p:cNvSpPr/>
          <p:nvPr/>
        </p:nvSpPr>
        <p:spPr>
          <a:xfrm>
            <a:off x="754376" y="2181328"/>
            <a:ext cx="4059849" cy="3543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Gráfico 59">
            <a:extLst>
              <a:ext uri="{FF2B5EF4-FFF2-40B4-BE49-F238E27FC236}">
                <a16:creationId xmlns:a16="http://schemas.microsoft.com/office/drawing/2014/main" id="{CB3CD288-AADC-437F-94EF-4CC1E396B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341589"/>
              </p:ext>
            </p:extLst>
          </p:nvPr>
        </p:nvGraphicFramePr>
        <p:xfrm>
          <a:off x="754376" y="2172992"/>
          <a:ext cx="4059849" cy="342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0694E6-F3A0-46F3-ABE9-72D1CBB7E281}"/>
              </a:ext>
            </a:extLst>
          </p:cNvPr>
          <p:cNvSpPr txBox="1"/>
          <p:nvPr/>
        </p:nvSpPr>
        <p:spPr>
          <a:xfrm>
            <a:off x="754375" y="1684131"/>
            <a:ext cx="405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of doing the SBE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55C76E-20D5-47A8-BA24-4AC64AF64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764958"/>
              </p:ext>
            </p:extLst>
          </p:nvPr>
        </p:nvGraphicFramePr>
        <p:xfrm>
          <a:off x="4947426" y="2206858"/>
          <a:ext cx="4203387" cy="364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CDF677-E89B-4DD7-BD01-D1ABBEAB07FD}"/>
              </a:ext>
            </a:extLst>
          </p:cNvPr>
          <p:cNvSpPr txBox="1"/>
          <p:nvPr/>
        </p:nvSpPr>
        <p:spPr>
          <a:xfrm>
            <a:off x="4896277" y="1699113"/>
            <a:ext cx="667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of doing the SBE in the specific frequency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12EC0-B2D6-4B70-9D00-6A76AF6A081D}"/>
              </a:ext>
            </a:extLst>
          </p:cNvPr>
          <p:cNvSpPr txBox="1"/>
          <p:nvPr/>
        </p:nvSpPr>
        <p:spPr>
          <a:xfrm>
            <a:off x="2558941" y="6136326"/>
            <a:ext cx="2297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ما تكرار قيامك بالفحص الذاتي للثدي</a:t>
            </a:r>
            <a:r>
              <a:rPr lang="ar-JO" dirty="0"/>
              <a:t>؟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9133D-ABB8-40A6-B218-7ECF4BEE45F8}"/>
              </a:ext>
            </a:extLst>
          </p:cNvPr>
          <p:cNvSpPr txBox="1"/>
          <p:nvPr/>
        </p:nvSpPr>
        <p:spPr>
          <a:xfrm>
            <a:off x="5996861" y="6154923"/>
            <a:ext cx="303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ما هي الأسباب التي تجعلك تقومين بالفحص بهذا التكرار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42E12-4A33-4A08-8692-1D7D9B77488D}"/>
              </a:ext>
            </a:extLst>
          </p:cNvPr>
          <p:cNvSpPr txBox="1"/>
          <p:nvPr/>
        </p:nvSpPr>
        <p:spPr>
          <a:xfrm>
            <a:off x="632040" y="997494"/>
            <a:ext cx="1072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regards to SBE practices, (33%) mentioned that they do the SBE on a monthly basis, while (43%) they do not do the SBE. Most common reason for doing the SBE was for “check up”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45D2F-A21A-18D9-C142-34C58E48225A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Practices of SBE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22AE0-C4B4-FA30-827C-CCB74DD9247B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1,601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0A34A-B514-0C4B-9BEE-1C616FF45D92}"/>
              </a:ext>
            </a:extLst>
          </p:cNvPr>
          <p:cNvSpPr txBox="1"/>
          <p:nvPr/>
        </p:nvSpPr>
        <p:spPr>
          <a:xfrm>
            <a:off x="10408918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958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58D81-F3E6-EC5A-317F-F14620327B3C}"/>
              </a:ext>
            </a:extLst>
          </p:cNvPr>
          <p:cNvSpPr txBox="1"/>
          <p:nvPr/>
        </p:nvSpPr>
        <p:spPr>
          <a:xfrm>
            <a:off x="9561728" y="2943022"/>
            <a:ext cx="1799955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Avg. Age of which respondents think that they should start SBE is</a:t>
            </a:r>
          </a:p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25.9 Years</a:t>
            </a:r>
          </a:p>
        </p:txBody>
      </p:sp>
    </p:spTree>
    <p:extLst>
      <p:ext uri="{BB962C8B-B14F-4D97-AF65-F5344CB8AC3E}">
        <p14:creationId xmlns:p14="http://schemas.microsoft.com/office/powerpoint/2010/main" val="269272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04D517-7E06-49B0-86BB-E5B0E461087A}"/>
              </a:ext>
            </a:extLst>
          </p:cNvPr>
          <p:cNvSpPr txBox="1"/>
          <p:nvPr/>
        </p:nvSpPr>
        <p:spPr>
          <a:xfrm>
            <a:off x="529509" y="5437965"/>
            <a:ext cx="2109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هل سبق لك وقمتي </a:t>
            </a:r>
            <a:endParaRPr lang="en-US" dirty="0"/>
          </a:p>
          <a:p>
            <a:pPr algn="ctr"/>
            <a:r>
              <a:rPr lang="ar-SA" dirty="0"/>
              <a:t>بالفحص السريري للثدي؟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A750E-CBF9-4760-B59E-4EA4CE474DEB}"/>
              </a:ext>
            </a:extLst>
          </p:cNvPr>
          <p:cNvSpPr txBox="1"/>
          <p:nvPr/>
        </p:nvSpPr>
        <p:spPr>
          <a:xfrm>
            <a:off x="3304506" y="5576465"/>
            <a:ext cx="2109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ما هي الأسباب التي جعلتك </a:t>
            </a:r>
            <a:r>
              <a:rPr lang="ar-JO" dirty="0"/>
              <a:t>تقومين</a:t>
            </a:r>
            <a:endParaRPr lang="en-US" dirty="0"/>
          </a:p>
          <a:p>
            <a:pPr algn="ctr"/>
            <a:r>
              <a:rPr lang="ar-JO" dirty="0"/>
              <a:t> </a:t>
            </a:r>
            <a:r>
              <a:rPr lang="ar-SA" dirty="0"/>
              <a:t>بالفحص السريري للثدي أخر مرة؟</a:t>
            </a:r>
            <a:endParaRPr lang="en-US" dirty="0"/>
          </a:p>
        </p:txBody>
      </p:sp>
      <p:graphicFrame>
        <p:nvGraphicFramePr>
          <p:cNvPr id="8" name="Gráfico 59">
            <a:extLst>
              <a:ext uri="{FF2B5EF4-FFF2-40B4-BE49-F238E27FC236}">
                <a16:creationId xmlns:a16="http://schemas.microsoft.com/office/drawing/2014/main" id="{41F9D421-92A1-42A9-BB79-525378DC6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399218"/>
              </p:ext>
            </p:extLst>
          </p:nvPr>
        </p:nvGraphicFramePr>
        <p:xfrm>
          <a:off x="261496" y="2188388"/>
          <a:ext cx="2645810" cy="305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C9B62C6-7500-41CE-9605-24DDFCD7E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658723"/>
              </p:ext>
            </p:extLst>
          </p:nvPr>
        </p:nvGraphicFramePr>
        <p:xfrm>
          <a:off x="6031533" y="2344025"/>
          <a:ext cx="3271837" cy="305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473240-E9C0-4AA1-8E14-763DA5C9BD85}"/>
              </a:ext>
            </a:extLst>
          </p:cNvPr>
          <p:cNvSpPr txBox="1"/>
          <p:nvPr/>
        </p:nvSpPr>
        <p:spPr>
          <a:xfrm>
            <a:off x="6060901" y="5576465"/>
            <a:ext cx="336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ما هي توصيات الطبيب لك </a:t>
            </a:r>
            <a:endParaRPr lang="en-US" dirty="0"/>
          </a:p>
          <a:p>
            <a:pPr algn="ctr"/>
            <a:r>
              <a:rPr lang="ar-SA" dirty="0"/>
              <a:t>حسب أخر الفحص السريري للثدي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C9A65B-908B-4386-96EA-BBCD9129F135}"/>
              </a:ext>
            </a:extLst>
          </p:cNvPr>
          <p:cNvCxnSpPr>
            <a:cxnSpLocks/>
          </p:cNvCxnSpPr>
          <p:nvPr/>
        </p:nvCxnSpPr>
        <p:spPr>
          <a:xfrm>
            <a:off x="2794652" y="2477293"/>
            <a:ext cx="0" cy="284988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56BFEE-C5E6-4B74-9825-98B4773EE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93699"/>
              </p:ext>
            </p:extLst>
          </p:nvPr>
        </p:nvGraphicFramePr>
        <p:xfrm>
          <a:off x="3185019" y="2472499"/>
          <a:ext cx="2469397" cy="285169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60199">
                  <a:extLst>
                    <a:ext uri="{9D8B030D-6E8A-4147-A177-3AD203B41FA5}">
                      <a16:colId xmlns:a16="http://schemas.microsoft.com/office/drawing/2014/main" val="946818822"/>
                    </a:ext>
                  </a:extLst>
                </a:gridCol>
                <a:gridCol w="909198">
                  <a:extLst>
                    <a:ext uri="{9D8B030D-6E8A-4147-A177-3AD203B41FA5}">
                      <a16:colId xmlns:a16="http://schemas.microsoft.com/office/drawing/2014/main" val="3331185205"/>
                    </a:ext>
                  </a:extLst>
                </a:gridCol>
              </a:tblGrid>
              <a:tr h="22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E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85114"/>
                  </a:ext>
                </a:extLst>
              </a:tr>
              <a:tr h="252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 appeared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628975402"/>
                  </a:ext>
                </a:extLst>
              </a:tr>
              <a:tr h="22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a check up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426212325"/>
                  </a:ext>
                </a:extLst>
              </a:tr>
              <a:tr h="22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(Specify)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1724096159"/>
                  </a:ext>
                </a:extLst>
              </a:tr>
              <a:tr h="252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 from doctor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1597732097"/>
                  </a:ext>
                </a:extLst>
              </a:tr>
              <a:tr h="3771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 from people surrounding me </a:t>
                      </a:r>
                      <a:endParaRPr lang="en-GB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967927841"/>
                  </a:ext>
                </a:extLst>
              </a:tr>
              <a:tr h="5016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Reached an age where I am supposed to do the CBE</a:t>
                      </a:r>
                      <a:endParaRPr lang="en-GB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1089683359"/>
                  </a:ext>
                </a:extLst>
              </a:tr>
              <a:tr h="22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JBCP lectures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1405915466"/>
                  </a:ext>
                </a:extLst>
              </a:tr>
              <a:tr h="22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485213104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EF7E70-544E-41AF-92C4-AD0D094FBDC2}"/>
              </a:ext>
            </a:extLst>
          </p:cNvPr>
          <p:cNvCxnSpPr>
            <a:cxnSpLocks/>
          </p:cNvCxnSpPr>
          <p:nvPr/>
        </p:nvCxnSpPr>
        <p:spPr>
          <a:xfrm>
            <a:off x="6060901" y="2550993"/>
            <a:ext cx="0" cy="284988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Inpatient outline">
            <a:extLst>
              <a:ext uri="{FF2B5EF4-FFF2-40B4-BE49-F238E27FC236}">
                <a16:creationId xmlns:a16="http://schemas.microsoft.com/office/drawing/2014/main" id="{99BEC0B3-ACED-43DA-837A-22CF97C001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21" y="3234314"/>
            <a:ext cx="595560" cy="5955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BBAF53-498C-4AE1-BCC7-6EC81C2E57DC}"/>
              </a:ext>
            </a:extLst>
          </p:cNvPr>
          <p:cNvSpPr txBox="1"/>
          <p:nvPr/>
        </p:nvSpPr>
        <p:spPr>
          <a:xfrm>
            <a:off x="371648" y="1682737"/>
            <a:ext cx="242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done </a:t>
            </a:r>
          </a:p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98E091-7C0C-4E42-B6AF-AA034E294125}"/>
              </a:ext>
            </a:extLst>
          </p:cNvPr>
          <p:cNvSpPr txBox="1"/>
          <p:nvPr/>
        </p:nvSpPr>
        <p:spPr>
          <a:xfrm>
            <a:off x="2816336" y="1682737"/>
            <a:ext cx="327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</a:t>
            </a:r>
          </a:p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the CBE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92495A-FB1F-45CC-9C9B-AAFA235B422A}"/>
              </a:ext>
            </a:extLst>
          </p:cNvPr>
          <p:cNvSpPr txBox="1"/>
          <p:nvPr/>
        </p:nvSpPr>
        <p:spPr>
          <a:xfrm>
            <a:off x="6104532" y="1682737"/>
            <a:ext cx="332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Doctor’s</a:t>
            </a:r>
          </a:p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F8E0D-ACE2-40A0-A24F-28358A4AE24D}"/>
              </a:ext>
            </a:extLst>
          </p:cNvPr>
          <p:cNvSpPr txBox="1"/>
          <p:nvPr/>
        </p:nvSpPr>
        <p:spPr>
          <a:xfrm>
            <a:off x="632040" y="1016997"/>
            <a:ext cx="1089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recorded reason of which respondents did the CBE, was because of symptoms appeared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35% of respondents who have done the CBE, said that doctor did not recommend any actions based on the CBE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A6BB9-4FA9-601F-270E-2A889CAB512F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Practices of CBE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3426C-C949-4368-3B45-136487BB0752}"/>
              </a:ext>
            </a:extLst>
          </p:cNvPr>
          <p:cNvSpPr txBox="1"/>
          <p:nvPr/>
        </p:nvSpPr>
        <p:spPr>
          <a:xfrm>
            <a:off x="371648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1,659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B3765-B67D-1E55-70C5-A13D002E16F7}"/>
              </a:ext>
            </a:extLst>
          </p:cNvPr>
          <p:cNvSpPr txBox="1"/>
          <p:nvPr/>
        </p:nvSpPr>
        <p:spPr>
          <a:xfrm>
            <a:off x="10097657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572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56AEC-6D77-E5D3-1CE6-4426016C5DD7}"/>
              </a:ext>
            </a:extLst>
          </p:cNvPr>
          <p:cNvSpPr/>
          <p:nvPr/>
        </p:nvSpPr>
        <p:spPr>
          <a:xfrm>
            <a:off x="9709856" y="2550993"/>
            <a:ext cx="2160533" cy="284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AC60E-310B-6178-7618-10B8CDE1DFC0}"/>
              </a:ext>
            </a:extLst>
          </p:cNvPr>
          <p:cNvSpPr txBox="1"/>
          <p:nvPr/>
        </p:nvSpPr>
        <p:spPr>
          <a:xfrm>
            <a:off x="9890144" y="2963091"/>
            <a:ext cx="1799955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Avg. Age of which respondents think that they should start CBE is</a:t>
            </a:r>
          </a:p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 Years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CB96B4-DA3B-53B4-4CCE-5E985AD5F2DE}"/>
              </a:ext>
            </a:extLst>
          </p:cNvPr>
          <p:cNvCxnSpPr>
            <a:cxnSpLocks/>
          </p:cNvCxnSpPr>
          <p:nvPr/>
        </p:nvCxnSpPr>
        <p:spPr>
          <a:xfrm>
            <a:off x="9424828" y="2550993"/>
            <a:ext cx="0" cy="284988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0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79DACD-07AE-47BE-9651-CD8C2A479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63439"/>
              </p:ext>
            </p:extLst>
          </p:nvPr>
        </p:nvGraphicFramePr>
        <p:xfrm>
          <a:off x="399980" y="1669476"/>
          <a:ext cx="11028528" cy="408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46F69A-6F14-4535-8EB7-12A872C3173D}"/>
              </a:ext>
            </a:extLst>
          </p:cNvPr>
          <p:cNvSpPr txBox="1"/>
          <p:nvPr/>
        </p:nvSpPr>
        <p:spPr>
          <a:xfrm>
            <a:off x="8053264" y="6119581"/>
            <a:ext cx="337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r>
              <a:rPr lang="ar-JO" dirty="0"/>
              <a:t>ما هي الأسباب التي منعتك من </a:t>
            </a:r>
            <a:r>
              <a:rPr lang="ar-SA" dirty="0"/>
              <a:t>إجراء الفحص السريري للثدي؟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20768-A187-4C32-832B-81009357939E}"/>
              </a:ext>
            </a:extLst>
          </p:cNvPr>
          <p:cNvSpPr txBox="1"/>
          <p:nvPr/>
        </p:nvSpPr>
        <p:spPr>
          <a:xfrm>
            <a:off x="632040" y="1058488"/>
            <a:ext cx="1102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asked about the barriers of not doing the CBE, the majority reported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because no signs of breast cancer appeared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6996C-7F4A-4699-5C05-E8854A5B0100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Barriers of doing CBE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86D5F-7FC3-8F95-BAA9-268F182C26CD}"/>
              </a:ext>
            </a:extLst>
          </p:cNvPr>
          <p:cNvSpPr txBox="1"/>
          <p:nvPr/>
        </p:nvSpPr>
        <p:spPr>
          <a:xfrm>
            <a:off x="721993" y="6093368"/>
            <a:ext cx="6721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1,087 those who has never done CBE</a:t>
            </a:r>
          </a:p>
        </p:txBody>
      </p:sp>
    </p:spTree>
    <p:extLst>
      <p:ext uri="{BB962C8B-B14F-4D97-AF65-F5344CB8AC3E}">
        <p14:creationId xmlns:p14="http://schemas.microsoft.com/office/powerpoint/2010/main" val="35592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ontent Placeholder 36">
            <a:extLst>
              <a:ext uri="{FF2B5EF4-FFF2-40B4-BE49-F238E27FC236}">
                <a16:creationId xmlns:a16="http://schemas.microsoft.com/office/drawing/2014/main" id="{643E56F7-7A05-407C-852B-E7EE08B48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113287"/>
              </p:ext>
            </p:extLst>
          </p:nvPr>
        </p:nvGraphicFramePr>
        <p:xfrm>
          <a:off x="516290" y="2142555"/>
          <a:ext cx="3908225" cy="2902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19182">
                  <a:extLst>
                    <a:ext uri="{9D8B030D-6E8A-4147-A177-3AD203B41FA5}">
                      <a16:colId xmlns:a16="http://schemas.microsoft.com/office/drawing/2014/main" val="2686856750"/>
                    </a:ext>
                  </a:extLst>
                </a:gridCol>
                <a:gridCol w="1489043">
                  <a:extLst>
                    <a:ext uri="{9D8B030D-6E8A-4147-A177-3AD203B41FA5}">
                      <a16:colId xmlns:a16="http://schemas.microsoft.com/office/drawing/2014/main" val="3332994931"/>
                    </a:ext>
                  </a:extLst>
                </a:gridCol>
              </a:tblGrid>
              <a:tr h="580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interviews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982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extLst>
                  <a:ext uri="{0D108BD9-81ED-4DB2-BD59-A6C34878D82A}">
                    <a16:rowId xmlns:a16="http://schemas.microsoft.com/office/drawing/2014/main" val="3617330441"/>
                  </a:ext>
                </a:extLst>
              </a:tr>
              <a:tr h="580432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As of the age of 40 yrs.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extLst>
                  <a:ext uri="{0D108BD9-81ED-4DB2-BD59-A6C34878D82A}">
                    <a16:rowId xmlns:a16="http://schemas.microsoft.com/office/drawing/2014/main" val="2774228119"/>
                  </a:ext>
                </a:extLst>
              </a:tr>
              <a:tr h="580432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Before the age of 40 yrs.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extLst>
                  <a:ext uri="{0D108BD9-81ED-4DB2-BD59-A6C34878D82A}">
                    <a16:rowId xmlns:a16="http://schemas.microsoft.com/office/drawing/2014/main" val="1119759653"/>
                  </a:ext>
                </a:extLst>
              </a:tr>
              <a:tr h="580432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kern="1200" dirty="0">
                          <a:effectLst/>
                        </a:rPr>
                        <a:t>Other than that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extLst>
                  <a:ext uri="{0D108BD9-81ED-4DB2-BD59-A6C34878D82A}">
                    <a16:rowId xmlns:a16="http://schemas.microsoft.com/office/drawing/2014/main" val="1841992966"/>
                  </a:ext>
                </a:extLst>
              </a:tr>
              <a:tr h="580432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kern="1200" dirty="0">
                          <a:effectLst/>
                        </a:rPr>
                        <a:t>I do not know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78" marR="11478" marT="6350" marB="0" anchor="ctr"/>
                </a:tc>
                <a:extLst>
                  <a:ext uri="{0D108BD9-81ED-4DB2-BD59-A6C34878D82A}">
                    <a16:rowId xmlns:a16="http://schemas.microsoft.com/office/drawing/2014/main" val="6396070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F6BAB61-A637-4F39-8CAF-247177011D4B}"/>
              </a:ext>
            </a:extLst>
          </p:cNvPr>
          <p:cNvSpPr/>
          <p:nvPr/>
        </p:nvSpPr>
        <p:spPr>
          <a:xfrm>
            <a:off x="516291" y="5688847"/>
            <a:ext cx="3520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200" dirty="0">
                <a:solidFill>
                  <a:srgbClr val="000000"/>
                </a:solidFill>
                <a:cs typeface="Calibri" panose="020F0502020204030204" pitchFamily="34" charset="0"/>
              </a:rPr>
              <a:t>ما هو السن الملائم لإجراء فحص الثدي بالأشعة (الماموغرام) إذا لم يكن هناك تاريخ مرضي لسرطان الثدي؟</a:t>
            </a:r>
            <a:endParaRPr lang="en-US" sz="12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916EF-E19E-47F0-95DE-F914BA4ABC1E}"/>
              </a:ext>
            </a:extLst>
          </p:cNvPr>
          <p:cNvSpPr/>
          <p:nvPr/>
        </p:nvSpPr>
        <p:spPr>
          <a:xfrm>
            <a:off x="6571167" y="1322530"/>
            <a:ext cx="3496937" cy="60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should a woman do the Mammogram by</a:t>
            </a:r>
            <a:endParaRPr lang="en-US" sz="1600" dirty="0">
              <a:solidFill>
                <a:srgbClr val="DE29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B5EE04-B23D-4356-B40C-F86727B2F2F8}"/>
              </a:ext>
            </a:extLst>
          </p:cNvPr>
          <p:cNvSpPr txBox="1"/>
          <p:nvPr/>
        </p:nvSpPr>
        <p:spPr>
          <a:xfrm>
            <a:off x="6571167" y="5690862"/>
            <a:ext cx="3439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JO" dirty="0"/>
              <a:t>ما </a:t>
            </a:r>
            <a:r>
              <a:rPr lang="ar-SA" dirty="0"/>
              <a:t>هو المعدل الذي يجب فيه على </a:t>
            </a:r>
            <a:r>
              <a:rPr lang="ar-JO" dirty="0"/>
              <a:t>النساء </a:t>
            </a:r>
            <a:r>
              <a:rPr lang="ar-SA" dirty="0"/>
              <a:t>إجراء فحص الثدي بالأشعة (الماموغرام)؟</a:t>
            </a:r>
            <a:endParaRPr lang="en-US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5157D47-6F9B-4102-A3F0-D5F38319C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6917"/>
              </p:ext>
            </p:extLst>
          </p:nvPr>
        </p:nvGraphicFramePr>
        <p:xfrm>
          <a:off x="5973094" y="2136738"/>
          <a:ext cx="4203292" cy="3039945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2101646">
                  <a:extLst>
                    <a:ext uri="{9D8B030D-6E8A-4147-A177-3AD203B41FA5}">
                      <a16:colId xmlns:a16="http://schemas.microsoft.com/office/drawing/2014/main" val="2576248088"/>
                    </a:ext>
                  </a:extLst>
                </a:gridCol>
                <a:gridCol w="2101646">
                  <a:extLst>
                    <a:ext uri="{9D8B030D-6E8A-4147-A177-3AD203B41FA5}">
                      <a16:colId xmlns:a16="http://schemas.microsoft.com/office/drawing/2014/main" val="3817059887"/>
                    </a:ext>
                  </a:extLst>
                </a:gridCol>
              </a:tblGrid>
              <a:tr h="431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interviews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982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9375144"/>
                  </a:ext>
                </a:extLst>
              </a:tr>
              <a:tr h="45173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kern="1200" dirty="0">
                          <a:effectLst/>
                        </a:rPr>
                        <a:t>Yearly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53%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2694610"/>
                  </a:ext>
                </a:extLst>
              </a:tr>
              <a:tr h="431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Every two years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1866691"/>
                  </a:ext>
                </a:extLst>
              </a:tr>
              <a:tr h="431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Every 4 years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3353482"/>
                  </a:ext>
                </a:extLst>
              </a:tr>
              <a:tr h="431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Never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0.5%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37472943"/>
                  </a:ext>
                </a:extLst>
              </a:tr>
              <a:tr h="431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do not know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77580987"/>
                  </a:ext>
                </a:extLst>
              </a:tr>
              <a:tr h="431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Others, specify</a:t>
                      </a:r>
                      <a:endParaRPr lang="en-US" sz="1600" b="1" i="0" dirty="0">
                        <a:solidFill>
                          <a:srgbClr val="DE29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30%</a:t>
                      </a:r>
                      <a:endParaRPr lang="en-US" sz="1600" b="1" i="0" u="none" strike="noStrike" dirty="0">
                        <a:solidFill>
                          <a:srgbClr val="DE297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544796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063290-6A1F-41AD-9EB8-11CBE7D7D6B4}"/>
              </a:ext>
            </a:extLst>
          </p:cNvPr>
          <p:cNvSpPr txBox="1"/>
          <p:nvPr/>
        </p:nvSpPr>
        <p:spPr>
          <a:xfrm>
            <a:off x="516291" y="1322530"/>
            <a:ext cx="35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on the age to do the Mammogram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CAB85-8E38-9E8E-AB5E-68A48533AEF5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 and Practice on Mammography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creening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2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0F3E4C-05E0-4BE4-9047-9203579DE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539811"/>
              </p:ext>
            </p:extLst>
          </p:nvPr>
        </p:nvGraphicFramePr>
        <p:xfrm>
          <a:off x="721993" y="1124524"/>
          <a:ext cx="6425191" cy="420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8F614B-9BB3-4B01-9162-0622E2011EBF}"/>
              </a:ext>
            </a:extLst>
          </p:cNvPr>
          <p:cNvSpPr txBox="1"/>
          <p:nvPr/>
        </p:nvSpPr>
        <p:spPr>
          <a:xfrm>
            <a:off x="689726" y="5586922"/>
            <a:ext cx="5041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ما الأسباب التي تجعل النساء تقوم </a:t>
            </a:r>
            <a:r>
              <a:rPr lang="ar-JO" dirty="0"/>
              <a:t>ب</a:t>
            </a:r>
            <a:r>
              <a:rPr lang="ar-SA" dirty="0"/>
              <a:t>فحص الثدي بالأشعة (الماموغرام)؟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258B7-833E-4A2B-A153-68E4EA7642B6}"/>
              </a:ext>
            </a:extLst>
          </p:cNvPr>
          <p:cNvSpPr txBox="1"/>
          <p:nvPr/>
        </p:nvSpPr>
        <p:spPr>
          <a:xfrm>
            <a:off x="623500" y="558600"/>
            <a:ext cx="517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Reasons which make women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the Mammography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F53772-B20B-4DEF-8359-F3B47685161D}"/>
              </a:ext>
            </a:extLst>
          </p:cNvPr>
          <p:cNvCxnSpPr/>
          <p:nvPr/>
        </p:nvCxnSpPr>
        <p:spPr>
          <a:xfrm flipH="1">
            <a:off x="1931003" y="2072640"/>
            <a:ext cx="568960" cy="0"/>
          </a:xfrm>
          <a:prstGeom prst="straightConnector1">
            <a:avLst/>
          </a:prstGeom>
          <a:ln w="12700">
            <a:solidFill>
              <a:srgbClr val="DE29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D478F9-4AF6-42B1-9D55-24FEF9F201FC}"/>
              </a:ext>
            </a:extLst>
          </p:cNvPr>
          <p:cNvSpPr txBox="1"/>
          <p:nvPr/>
        </p:nvSpPr>
        <p:spPr>
          <a:xfrm>
            <a:off x="721993" y="1631888"/>
            <a:ext cx="134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“Others” is JUST FOR CHECK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E66C0-C063-4E31-9B8F-0A4DEE522F20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982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42AA-634D-49A9-A6E9-F249CE21D88B}"/>
              </a:ext>
            </a:extLst>
          </p:cNvPr>
          <p:cNvSpPr txBox="1"/>
          <p:nvPr/>
        </p:nvSpPr>
        <p:spPr>
          <a:xfrm>
            <a:off x="7367313" y="5494588"/>
            <a:ext cx="3125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كم مرة قمت بعمل فحص الثدي بالأشعة (الماموغرام) خلال الخمس 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سنين</a:t>
            </a:r>
            <a:r>
              <a:rPr lang="ar-SA" dirty="0"/>
              <a:t> السابقة؟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3EEC5C4-FC50-41A3-AEFA-1AFB0BC1F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06124"/>
              </p:ext>
            </p:extLst>
          </p:nvPr>
        </p:nvGraphicFramePr>
        <p:xfrm>
          <a:off x="7006669" y="1341699"/>
          <a:ext cx="4749901" cy="399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3F119B6-1620-462F-B0FC-04EB43CEEE05}"/>
              </a:ext>
            </a:extLst>
          </p:cNvPr>
          <p:cNvSpPr txBox="1"/>
          <p:nvPr/>
        </p:nvSpPr>
        <p:spPr>
          <a:xfrm>
            <a:off x="7245677" y="756925"/>
            <a:ext cx="379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done mammogram</a:t>
            </a:r>
          </a:p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past 5 years</a:t>
            </a:r>
          </a:p>
        </p:txBody>
      </p:sp>
    </p:spTree>
    <p:extLst>
      <p:ext uri="{BB962C8B-B14F-4D97-AF65-F5344CB8AC3E}">
        <p14:creationId xmlns:p14="http://schemas.microsoft.com/office/powerpoint/2010/main" val="289003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C510FD-E771-417E-975B-7883DB8F2C75}"/>
              </a:ext>
            </a:extLst>
          </p:cNvPr>
          <p:cNvSpPr txBox="1"/>
          <p:nvPr/>
        </p:nvSpPr>
        <p:spPr>
          <a:xfrm>
            <a:off x="632038" y="5821215"/>
            <a:ext cx="327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هل قمتي خلال 12 أشهر السابقة بعمل فحص الثدي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بالأشعة (الماموغرام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2AC9DF-CE58-43E2-BB9B-988183CEE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560712"/>
              </p:ext>
            </p:extLst>
          </p:nvPr>
        </p:nvGraphicFramePr>
        <p:xfrm>
          <a:off x="7254388" y="724176"/>
          <a:ext cx="4500264" cy="445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28BAED-1EC0-4830-98A6-13C5270EC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09817"/>
              </p:ext>
            </p:extLst>
          </p:nvPr>
        </p:nvGraphicFramePr>
        <p:xfrm>
          <a:off x="4228998" y="1987959"/>
          <a:ext cx="2882617" cy="31914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5238">
                  <a:extLst>
                    <a:ext uri="{9D8B030D-6E8A-4147-A177-3AD203B41FA5}">
                      <a16:colId xmlns:a16="http://schemas.microsoft.com/office/drawing/2014/main" val="1276894258"/>
                    </a:ext>
                  </a:extLst>
                </a:gridCol>
                <a:gridCol w="757379">
                  <a:extLst>
                    <a:ext uri="{9D8B030D-6E8A-4147-A177-3AD203B41FA5}">
                      <a16:colId xmlns:a16="http://schemas.microsoft.com/office/drawing/2014/main" val="2419763442"/>
                    </a:ext>
                  </a:extLst>
                </a:gridCol>
              </a:tblGrid>
              <a:tr h="2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303924"/>
                  </a:ext>
                </a:extLst>
              </a:tr>
              <a:tr h="25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 appeared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1126393258"/>
                  </a:ext>
                </a:extLst>
              </a:tr>
              <a:tr h="25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a check 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2830922704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 from doctor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72485451"/>
                  </a:ext>
                </a:extLst>
              </a:tr>
              <a:tr h="39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(Specify)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3127987547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Reached an age where I am more vulnerable to breast cancer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219550375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 from people surrounding me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350835101"/>
                  </a:ext>
                </a:extLst>
              </a:tr>
              <a:tr h="25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1786878635"/>
                  </a:ext>
                </a:extLst>
              </a:tr>
              <a:tr h="39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JBCP lectures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" marR="5606" marT="5606" marB="0" anchor="ctr"/>
                </a:tc>
                <a:extLst>
                  <a:ext uri="{0D108BD9-81ED-4DB2-BD59-A6C34878D82A}">
                    <a16:rowId xmlns:a16="http://schemas.microsoft.com/office/drawing/2014/main" val="10516497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3E529CD-A66F-4A20-A51B-33A6736AD6AE}"/>
              </a:ext>
            </a:extLst>
          </p:cNvPr>
          <p:cNvSpPr txBox="1"/>
          <p:nvPr/>
        </p:nvSpPr>
        <p:spPr>
          <a:xfrm>
            <a:off x="7697972" y="5821215"/>
            <a:ext cx="3666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من فضلك أخبريني ما هي التحديات التي واجهتها عند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اجراء فحص الثدي بالأشعة (الماموغرام)؟ ماذا أيضاً؟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48F99-102F-4A71-B5F6-8E68BB3098E7}"/>
              </a:ext>
            </a:extLst>
          </p:cNvPr>
          <p:cNvSpPr/>
          <p:nvPr/>
        </p:nvSpPr>
        <p:spPr>
          <a:xfrm>
            <a:off x="632039" y="5279654"/>
            <a:ext cx="327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= 152 Those who have done the exam in the past 5 years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96434-B365-43A1-A580-82BC466F08EA}"/>
              </a:ext>
            </a:extLst>
          </p:cNvPr>
          <p:cNvSpPr txBox="1"/>
          <p:nvPr/>
        </p:nvSpPr>
        <p:spPr>
          <a:xfrm>
            <a:off x="4228998" y="5821215"/>
            <a:ext cx="2882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لماذا قمتي بعمل فحص الثدي بالأشعة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(الماموغرام) في أخر مرة؟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DFDCEA3-AF3D-456A-A573-8EE8854A7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76144"/>
              </p:ext>
            </p:extLst>
          </p:nvPr>
        </p:nvGraphicFramePr>
        <p:xfrm>
          <a:off x="-107648" y="1894219"/>
          <a:ext cx="4623182" cy="328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47162-252B-4E85-8AC9-83E26235A24A}"/>
              </a:ext>
            </a:extLst>
          </p:cNvPr>
          <p:cNvCxnSpPr>
            <a:cxnSpLocks/>
          </p:cNvCxnSpPr>
          <p:nvPr/>
        </p:nvCxnSpPr>
        <p:spPr>
          <a:xfrm>
            <a:off x="3328988" y="3033420"/>
            <a:ext cx="757237" cy="10983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DFD9AF-FF7D-4B9B-8776-8358F44E46D3}"/>
              </a:ext>
            </a:extLst>
          </p:cNvPr>
          <p:cNvCxnSpPr>
            <a:cxnSpLocks/>
          </p:cNvCxnSpPr>
          <p:nvPr/>
        </p:nvCxnSpPr>
        <p:spPr>
          <a:xfrm flipV="1">
            <a:off x="3043238" y="3429000"/>
            <a:ext cx="1042987" cy="114300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297539-46A1-4A53-A0A2-8D81C25F69DC}"/>
              </a:ext>
            </a:extLst>
          </p:cNvPr>
          <p:cNvSpPr txBox="1"/>
          <p:nvPr/>
        </p:nvSpPr>
        <p:spPr>
          <a:xfrm>
            <a:off x="437349" y="1164749"/>
            <a:ext cx="379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mammogram done </a:t>
            </a:r>
          </a:p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12 months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4D994-31B4-48F3-8255-BD8AFBEC1A03}"/>
              </a:ext>
            </a:extLst>
          </p:cNvPr>
          <p:cNvSpPr txBox="1"/>
          <p:nvPr/>
        </p:nvSpPr>
        <p:spPr>
          <a:xfrm>
            <a:off x="7547812" y="1164749"/>
            <a:ext cx="442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85F6E0-2A6B-4CA5-B0B2-2CE556C9FBD5}"/>
              </a:ext>
            </a:extLst>
          </p:cNvPr>
          <p:cNvSpPr txBox="1"/>
          <p:nvPr/>
        </p:nvSpPr>
        <p:spPr>
          <a:xfrm>
            <a:off x="4228999" y="1164749"/>
            <a:ext cx="288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of doing the last mammogram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80B3B1-DFBE-4472-AEF3-F5322108C83F}"/>
              </a:ext>
            </a:extLst>
          </p:cNvPr>
          <p:cNvSpPr/>
          <p:nvPr/>
        </p:nvSpPr>
        <p:spPr>
          <a:xfrm>
            <a:off x="7547811" y="5279654"/>
            <a:ext cx="4424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= 152 Those who have done the exam in 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past 5 years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973C89-E896-EAB3-2244-D0BE6C02A430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Experience with mammography</a:t>
            </a:r>
          </a:p>
        </p:txBody>
      </p:sp>
    </p:spTree>
    <p:extLst>
      <p:ext uri="{BB962C8B-B14F-4D97-AF65-F5344CB8AC3E}">
        <p14:creationId xmlns:p14="http://schemas.microsoft.com/office/powerpoint/2010/main" val="425590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34C9BE-1CFF-4296-9E35-727782FD3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579039"/>
              </p:ext>
            </p:extLst>
          </p:nvPr>
        </p:nvGraphicFramePr>
        <p:xfrm>
          <a:off x="721992" y="1271732"/>
          <a:ext cx="5374006" cy="4576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4196">
                  <a:extLst>
                    <a:ext uri="{9D8B030D-6E8A-4147-A177-3AD203B41FA5}">
                      <a16:colId xmlns:a16="http://schemas.microsoft.com/office/drawing/2014/main" val="2105671984"/>
                    </a:ext>
                  </a:extLst>
                </a:gridCol>
                <a:gridCol w="1154905">
                  <a:extLst>
                    <a:ext uri="{9D8B030D-6E8A-4147-A177-3AD203B41FA5}">
                      <a16:colId xmlns:a16="http://schemas.microsoft.com/office/drawing/2014/main" val="4192870701"/>
                    </a:ext>
                  </a:extLst>
                </a:gridCol>
                <a:gridCol w="1154905">
                  <a:extLst>
                    <a:ext uri="{9D8B030D-6E8A-4147-A177-3AD203B41FA5}">
                      <a16:colId xmlns:a16="http://schemas.microsoft.com/office/drawing/2014/main" val="2984450574"/>
                    </a:ext>
                  </a:extLst>
                </a:gridCol>
              </a:tblGrid>
              <a:tr h="41318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 40 Yrs.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Yrs. And Above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>
                    <a:solidFill>
                      <a:srgbClr val="DE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71704"/>
                  </a:ext>
                </a:extLst>
              </a:tr>
              <a:tr h="20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1900329853"/>
                  </a:ext>
                </a:extLst>
              </a:tr>
              <a:tr h="208617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2949289665"/>
                  </a:ext>
                </a:extLst>
              </a:tr>
              <a:tr h="208617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Fear of Results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2109761719"/>
                  </a:ext>
                </a:extLst>
              </a:tr>
              <a:tr h="208617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Painful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1651842830"/>
                  </a:ext>
                </a:extLst>
              </a:tr>
              <a:tr h="208617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740212460"/>
                  </a:ext>
                </a:extLst>
              </a:tr>
              <a:tr h="599623">
                <a:tc>
                  <a:txBody>
                    <a:bodyPr/>
                    <a:lstStyle/>
                    <a:p>
                      <a:pPr algn="l" rtl="1" fontAlgn="b"/>
                      <a:r>
                        <a:rPr lang="en-GB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close health care centre which provides Mammography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3547867421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procedures at the exam centers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30" marR="4583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4248495351"/>
                  </a:ext>
                </a:extLst>
              </a:tr>
              <a:tr h="6221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 of screening centers’ locations and service availability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30" marR="4583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3717841490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takes time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30" marR="4583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1268260051"/>
                  </a:ext>
                </a:extLst>
              </a:tr>
              <a:tr h="575502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Knowing how to do the exam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3134826945"/>
                  </a:ext>
                </a:extLst>
              </a:tr>
              <a:tr h="575502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ar-JO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19" marR="2819" marT="4219" marB="0" anchor="ctr"/>
                </a:tc>
                <a:extLst>
                  <a:ext uri="{0D108BD9-81ED-4DB2-BD59-A6C34878D82A}">
                    <a16:rowId xmlns:a16="http://schemas.microsoft.com/office/drawing/2014/main" val="28137091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F6CDE5-D75B-4152-BD8E-E1885E74F27F}"/>
              </a:ext>
            </a:extLst>
          </p:cNvPr>
          <p:cNvSpPr txBox="1"/>
          <p:nvPr/>
        </p:nvSpPr>
        <p:spPr>
          <a:xfrm>
            <a:off x="721992" y="413997"/>
            <a:ext cx="537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 faced when doing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ammography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DE29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F5DBE-8160-433A-9F13-B08B3CEC59B0}"/>
              </a:ext>
            </a:extLst>
          </p:cNvPr>
          <p:cNvSpPr txBox="1"/>
          <p:nvPr/>
        </p:nvSpPr>
        <p:spPr>
          <a:xfrm>
            <a:off x="6769661" y="413997"/>
            <a:ext cx="442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Barriers for not doing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45AC1-A4B2-4999-BCC5-30604FA36703}"/>
              </a:ext>
            </a:extLst>
          </p:cNvPr>
          <p:cNvSpPr txBox="1"/>
          <p:nvPr/>
        </p:nvSpPr>
        <p:spPr>
          <a:xfrm>
            <a:off x="6769661" y="1170570"/>
            <a:ext cx="442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Mammogram is not linked to screening and early detection habits by most of the respondents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06BCC0-BAB8-44AA-B256-C82E59F33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16343"/>
              </p:ext>
            </p:extLst>
          </p:nvPr>
        </p:nvGraphicFramePr>
        <p:xfrm>
          <a:off x="6769661" y="1790020"/>
          <a:ext cx="4426140" cy="4030907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3577916">
                  <a:extLst>
                    <a:ext uri="{9D8B030D-6E8A-4147-A177-3AD203B41FA5}">
                      <a16:colId xmlns:a16="http://schemas.microsoft.com/office/drawing/2014/main" val="3747659520"/>
                    </a:ext>
                  </a:extLst>
                </a:gridCol>
                <a:gridCol w="848224">
                  <a:extLst>
                    <a:ext uri="{9D8B030D-6E8A-4147-A177-3AD203B41FA5}">
                      <a16:colId xmlns:a16="http://schemas.microsoft.com/office/drawing/2014/main" val="2083474255"/>
                    </a:ext>
                  </a:extLst>
                </a:gridCol>
              </a:tblGrid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2609205938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symptoms appeared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1140580285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Fear of results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2527767016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3795428416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limitations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65498220"/>
                  </a:ext>
                </a:extLst>
              </a:tr>
              <a:tr h="6665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close health care centre which provides Mammography</a:t>
                      </a:r>
                      <a:endParaRPr lang="en-GB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987072157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other financial priorities</a:t>
                      </a:r>
                      <a:endParaRPr lang="en-GB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3436930771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don’t know anything about it</a:t>
                      </a:r>
                      <a:endParaRPr lang="en-GB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651289230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takes time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3340525742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Painful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4109571721"/>
                  </a:ext>
                </a:extLst>
              </a:tr>
              <a:tr h="33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(specify)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6060360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BEB0463-642E-4A00-B587-1F0E3DAE6603}"/>
              </a:ext>
            </a:extLst>
          </p:cNvPr>
          <p:cNvSpPr txBox="1"/>
          <p:nvPr/>
        </p:nvSpPr>
        <p:spPr>
          <a:xfrm>
            <a:off x="6639032" y="6093368"/>
            <a:ext cx="46550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ما الأسباب التي لا تجعلك من القيام فحص الماموغرام لكشف المبكر</a:t>
            </a:r>
            <a:r>
              <a:rPr lang="ar-J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؟ ماذا أيضاً؟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BC3A4-DA7D-4414-7F5E-D2C5773771DF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+40 yrs.</a:t>
            </a:r>
          </a:p>
        </p:txBody>
      </p:sp>
    </p:spTree>
    <p:extLst>
      <p:ext uri="{BB962C8B-B14F-4D97-AF65-F5344CB8AC3E}">
        <p14:creationId xmlns:p14="http://schemas.microsoft.com/office/powerpoint/2010/main" val="420227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18749" cy="3540195"/>
          </a:xfrm>
        </p:spPr>
        <p:txBody>
          <a:bodyPr>
            <a:normAutofit/>
          </a:bodyPr>
          <a:lstStyle/>
          <a:p>
            <a:pPr marL="0" lvl="1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is the most common cancer among women worldwide. It is among the most common causes of women morbidity and mortality.</a:t>
            </a:r>
          </a:p>
          <a:p>
            <a:pPr marL="0" lvl="1" indent="-342900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responsible for approximately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new cancer cases and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total deaths around the world. </a:t>
            </a:r>
          </a:p>
          <a:p>
            <a:pPr marL="0" lvl="1" indent="-342900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in LMICs account for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new breast cancer cases</a:t>
            </a:r>
          </a:p>
          <a:p>
            <a:pPr marL="0" lvl="1" indent="-342900"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44,849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breast cancer cases in 2020 in the Middle East.</a:t>
            </a:r>
          </a:p>
          <a:p>
            <a:pPr marL="0" lvl="1" indent="-342900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of breast cancer leads to better prognosis and lower mortality rates </a:t>
            </a:r>
          </a:p>
          <a:p>
            <a:pPr marL="0" lvl="1"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LMICs approach to breast cancer screening needs to be both strategic and realistic</a:t>
            </a:r>
            <a:r>
              <a:rPr lang="en-US" sz="2000" dirty="0">
                <a:cs typeface="Arial" panose="020B0604020202020204" pitchFamily="34" charset="0"/>
              </a:rPr>
              <a:t>.</a:t>
            </a:r>
            <a:endParaRPr lang="en-US" sz="2000" baseline="30000" dirty="0"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26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4D8201-AE2B-45B5-9DEB-5BE1DB90A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75851"/>
              </p:ext>
            </p:extLst>
          </p:nvPr>
        </p:nvGraphicFramePr>
        <p:xfrm>
          <a:off x="746340" y="1884330"/>
          <a:ext cx="10766210" cy="3687795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8503941">
                  <a:extLst>
                    <a:ext uri="{9D8B030D-6E8A-4147-A177-3AD203B41FA5}">
                      <a16:colId xmlns:a16="http://schemas.microsoft.com/office/drawing/2014/main" val="2429190880"/>
                    </a:ext>
                  </a:extLst>
                </a:gridCol>
                <a:gridCol w="2262269">
                  <a:extLst>
                    <a:ext uri="{9D8B030D-6E8A-4147-A177-3AD203B41FA5}">
                      <a16:colId xmlns:a16="http://schemas.microsoft.com/office/drawing/2014/main" val="4199438963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interviews</a:t>
                      </a:r>
                      <a:endParaRPr lang="en-US" sz="1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282121333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Hospitals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255631223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Hospitals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248627395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 Public Health Centers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3319914532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Hospitals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1049031646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 Hussein Cancer Center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939293201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Health Centers / Radiology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1524099519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(Specify)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1388245132"/>
                  </a:ext>
                </a:extLst>
              </a:tr>
              <a:tr h="40975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7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Know</a:t>
                      </a:r>
                      <a:endParaRPr lang="en-US" sz="17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47" marR="3247" marT="3247" marB="0" anchor="ctr"/>
                </a:tc>
                <a:extLst>
                  <a:ext uri="{0D108BD9-81ED-4DB2-BD59-A6C34878D82A}">
                    <a16:rowId xmlns:a16="http://schemas.microsoft.com/office/drawing/2014/main" val="23783761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F573B9-0124-4121-AF26-E2F2830BB350}"/>
              </a:ext>
            </a:extLst>
          </p:cNvPr>
          <p:cNvSpPr txBox="1"/>
          <p:nvPr/>
        </p:nvSpPr>
        <p:spPr>
          <a:xfrm>
            <a:off x="746340" y="5995684"/>
            <a:ext cx="523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Those who have done the mammogram screening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41FA1-05F1-437F-826E-599E2E957769}"/>
              </a:ext>
            </a:extLst>
          </p:cNvPr>
          <p:cNvSpPr txBox="1"/>
          <p:nvPr/>
        </p:nvSpPr>
        <p:spPr>
          <a:xfrm>
            <a:off x="632040" y="1024484"/>
            <a:ext cx="1088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noticed that respondents see multiple health institutions can do the mammogram, with the highest be for Public Hospitals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714C4-A102-4673-A123-B3C3ABEDF670}"/>
              </a:ext>
            </a:extLst>
          </p:cNvPr>
          <p:cNvSpPr txBox="1"/>
          <p:nvPr/>
        </p:nvSpPr>
        <p:spPr>
          <a:xfrm>
            <a:off x="7083972" y="5995684"/>
            <a:ext cx="44285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r>
              <a:rPr lang="ar-SA" dirty="0"/>
              <a:t>في أي جهات / مؤسسات صحية يمكن اجراء فحص الثدي بالأشعة (الماموغرام)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EBE30-81CA-20C7-2B46-2F22A481A669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Awareness on Where it can be done</a:t>
            </a:r>
          </a:p>
        </p:txBody>
      </p:sp>
    </p:spTree>
    <p:extLst>
      <p:ext uri="{BB962C8B-B14F-4D97-AF65-F5344CB8AC3E}">
        <p14:creationId xmlns:p14="http://schemas.microsoft.com/office/powerpoint/2010/main" val="925824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EDC0CC-51D5-16BE-9A73-C46889E97B57}"/>
              </a:ext>
            </a:extLst>
          </p:cNvPr>
          <p:cNvSpPr txBox="1">
            <a:spLocks/>
          </p:cNvSpPr>
          <p:nvPr/>
        </p:nvSpPr>
        <p:spPr>
          <a:xfrm>
            <a:off x="671209" y="2946366"/>
            <a:ext cx="6935822" cy="96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Attitudes &amp; Future Practices</a:t>
            </a:r>
          </a:p>
        </p:txBody>
      </p:sp>
    </p:spTree>
    <p:extLst>
      <p:ext uri="{BB962C8B-B14F-4D97-AF65-F5344CB8AC3E}">
        <p14:creationId xmlns:p14="http://schemas.microsoft.com/office/powerpoint/2010/main" val="217171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5D01A4-4B38-494C-AB5D-DF63E65D9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92055"/>
              </p:ext>
            </p:extLst>
          </p:nvPr>
        </p:nvGraphicFramePr>
        <p:xfrm>
          <a:off x="6207606" y="2233949"/>
          <a:ext cx="5592775" cy="289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C3737B-7A55-4395-85E6-88706B9E1927}"/>
              </a:ext>
            </a:extLst>
          </p:cNvPr>
          <p:cNvSpPr txBox="1"/>
          <p:nvPr/>
        </p:nvSpPr>
        <p:spPr>
          <a:xfrm>
            <a:off x="839980" y="1248276"/>
            <a:ext cx="4247090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PHYSICIAN’S RECOMMENDATION ON DOING BREAST SCREENING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CDB57-B79E-49DC-B410-95F60A8664B8}"/>
              </a:ext>
            </a:extLst>
          </p:cNvPr>
          <p:cNvSpPr txBox="1"/>
          <p:nvPr/>
        </p:nvSpPr>
        <p:spPr>
          <a:xfrm>
            <a:off x="6486796" y="1263240"/>
            <a:ext cx="5034395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Perceptions on the physician to see (by specialty) if a breast cancer case was suspected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130EAE-D535-479C-AC40-A13160B53880}"/>
              </a:ext>
            </a:extLst>
          </p:cNvPr>
          <p:cNvCxnSpPr/>
          <p:nvPr/>
        </p:nvCxnSpPr>
        <p:spPr>
          <a:xfrm>
            <a:off x="5736648" y="1905918"/>
            <a:ext cx="0" cy="390946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96EC71-526D-4D8C-BD72-D529ECB20E56}"/>
              </a:ext>
            </a:extLst>
          </p:cNvPr>
          <p:cNvSpPr txBox="1"/>
          <p:nvPr/>
        </p:nvSpPr>
        <p:spPr>
          <a:xfrm>
            <a:off x="1017320" y="5511072"/>
            <a:ext cx="3892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هل سبق ونصحك طبيبك بعمل فحوصات الكشف المبكر لسرطان الثدي بشكل اعتيادي للاطمئنان فقط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B0F4E-95BA-4741-8722-D2F9644E5588}"/>
              </a:ext>
            </a:extLst>
          </p:cNvPr>
          <p:cNvSpPr txBox="1"/>
          <p:nvPr/>
        </p:nvSpPr>
        <p:spPr>
          <a:xfrm>
            <a:off x="6274332" y="5511072"/>
            <a:ext cx="545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إذا اشتبه</a:t>
            </a:r>
            <a:r>
              <a:rPr lang="ar-JO" dirty="0"/>
              <a:t>ت المرأة </a:t>
            </a:r>
            <a:r>
              <a:rPr lang="ar-SA" dirty="0"/>
              <a:t>في اصابتها بسرطان الثدي، من هو الطبيب</a:t>
            </a:r>
            <a:endParaRPr lang="en-US" dirty="0"/>
          </a:p>
          <a:p>
            <a:pPr algn="ctr"/>
            <a:r>
              <a:rPr lang="ar-SA" dirty="0"/>
              <a:t> المختص الذي يجب أن يستشيره؟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6A92C-55BC-36E7-4009-DFFF80B88C4B}"/>
              </a:ext>
            </a:extLst>
          </p:cNvPr>
          <p:cNvSpPr txBox="1"/>
          <p:nvPr/>
        </p:nvSpPr>
        <p:spPr>
          <a:xfrm>
            <a:off x="632040" y="368780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16EB3-C767-1C06-BB26-99A50C305E80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2,058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735081B-80CE-4E4C-9FED-72110F7B5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951276"/>
              </p:ext>
            </p:extLst>
          </p:nvPr>
        </p:nvGraphicFramePr>
        <p:xfrm>
          <a:off x="-14748" y="2233949"/>
          <a:ext cx="55742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31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F0881-42AC-450D-8AEF-A853BCAA6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44325"/>
              </p:ext>
            </p:extLst>
          </p:nvPr>
        </p:nvGraphicFramePr>
        <p:xfrm>
          <a:off x="4461572" y="1692219"/>
          <a:ext cx="3483058" cy="426020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457355">
                  <a:extLst>
                    <a:ext uri="{9D8B030D-6E8A-4147-A177-3AD203B41FA5}">
                      <a16:colId xmlns:a16="http://schemas.microsoft.com/office/drawing/2014/main" val="3093550987"/>
                    </a:ext>
                  </a:extLst>
                </a:gridCol>
                <a:gridCol w="1025703">
                  <a:extLst>
                    <a:ext uri="{9D8B030D-6E8A-4147-A177-3AD203B41FA5}">
                      <a16:colId xmlns:a16="http://schemas.microsoft.com/office/drawing/2014/main" val="4020172659"/>
                    </a:ext>
                  </a:extLst>
                </a:gridCol>
              </a:tblGrid>
              <a:tr h="24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6886" marR="6886" marT="3886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1,691</a:t>
                      </a:r>
                    </a:p>
                  </a:txBody>
                  <a:tcPr marL="6886" marR="6886" marT="3886" marB="0" anchor="ctr">
                    <a:solidFill>
                      <a:srgbClr val="DE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37644"/>
                  </a:ext>
                </a:extLst>
              </a:tr>
              <a:tr h="24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awareness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138503599"/>
                  </a:ext>
                </a:extLst>
              </a:tr>
              <a:tr h="24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symptoms appear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637250414"/>
                  </a:ext>
                </a:extLst>
              </a:tr>
              <a:tr h="422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Encouragement from family members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4251828504"/>
                  </a:ext>
                </a:extLst>
              </a:tr>
              <a:tr h="24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know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3264123095"/>
                  </a:ext>
                </a:extLst>
              </a:tr>
              <a:tr h="63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doctors are recommending the early screening to women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2489421650"/>
                  </a:ext>
                </a:extLst>
              </a:tr>
              <a:tr h="422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the cost or make it free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3851216880"/>
                  </a:ext>
                </a:extLst>
              </a:tr>
              <a:tr h="422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Closeness of exams centers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3859195861"/>
                  </a:ext>
                </a:extLst>
              </a:tr>
              <a:tr h="422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included in the insurance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2702507606"/>
                  </a:ext>
                </a:extLst>
              </a:tr>
              <a:tr h="24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 medical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1042407767"/>
                  </a:ext>
                </a:extLst>
              </a:tr>
              <a:tr h="422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procedures / appointments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3376746148"/>
                  </a:ext>
                </a:extLst>
              </a:tr>
              <a:tr h="30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86" marR="6886" marT="3886" marB="0" anchor="ctr"/>
                </a:tc>
                <a:extLst>
                  <a:ext uri="{0D108BD9-81ED-4DB2-BD59-A6C34878D82A}">
                    <a16:rowId xmlns:a16="http://schemas.microsoft.com/office/drawing/2014/main" val="2771960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8CCE8D-3D9F-41AB-976C-E5380BE3336B}"/>
              </a:ext>
            </a:extLst>
          </p:cNvPr>
          <p:cNvSpPr txBox="1"/>
          <p:nvPr/>
        </p:nvSpPr>
        <p:spPr>
          <a:xfrm>
            <a:off x="1162526" y="6155500"/>
            <a:ext cx="10586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r>
              <a:rPr lang="ar-SA" dirty="0"/>
              <a:t>ما الأمور التي تعتقدي أنها من الممكن أن تشجع النساء بالقيام بفحوصات الكشف المبكر عن سرطان الثدي بشكل منتظم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825D1-8757-4B5B-ABDB-AAEA603385B5}"/>
              </a:ext>
            </a:extLst>
          </p:cNvPr>
          <p:cNvSpPr txBox="1"/>
          <p:nvPr/>
        </p:nvSpPr>
        <p:spPr>
          <a:xfrm>
            <a:off x="657209" y="1251447"/>
            <a:ext cx="348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7D178-71DD-4B60-B34E-D20B3CA0D461}"/>
              </a:ext>
            </a:extLst>
          </p:cNvPr>
          <p:cNvSpPr txBox="1"/>
          <p:nvPr/>
        </p:nvSpPr>
        <p:spPr>
          <a:xfrm>
            <a:off x="4461572" y="1251447"/>
            <a:ext cx="348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3B0C4-3E39-451D-9E8F-F82971075DB8}"/>
              </a:ext>
            </a:extLst>
          </p:cNvPr>
          <p:cNvSpPr txBox="1"/>
          <p:nvPr/>
        </p:nvSpPr>
        <p:spPr>
          <a:xfrm>
            <a:off x="8265935" y="1251447"/>
            <a:ext cx="348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DE29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Mammogram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BB52926-67A3-45F1-808F-F64901D4E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34410"/>
              </p:ext>
            </p:extLst>
          </p:nvPr>
        </p:nvGraphicFramePr>
        <p:xfrm>
          <a:off x="657210" y="1700222"/>
          <a:ext cx="3483058" cy="425241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457356">
                  <a:extLst>
                    <a:ext uri="{9D8B030D-6E8A-4147-A177-3AD203B41FA5}">
                      <a16:colId xmlns:a16="http://schemas.microsoft.com/office/drawing/2014/main" val="1830885496"/>
                    </a:ext>
                  </a:extLst>
                </a:gridCol>
                <a:gridCol w="1025702">
                  <a:extLst>
                    <a:ext uri="{9D8B030D-6E8A-4147-A177-3AD203B41FA5}">
                      <a16:colId xmlns:a16="http://schemas.microsoft.com/office/drawing/2014/main" val="2512390491"/>
                    </a:ext>
                  </a:extLst>
                </a:gridCol>
              </a:tblGrid>
              <a:tr h="22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3708" marR="3708" marT="3708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1,659</a:t>
                      </a:r>
                    </a:p>
                  </a:txBody>
                  <a:tcPr marL="3708" marR="3708" marT="3708" marB="0" anchor="ctr">
                    <a:solidFill>
                      <a:srgbClr val="DE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1884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awareness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2759513194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symptoms appear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1471893059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the cost or make it free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694365923"/>
                  </a:ext>
                </a:extLst>
              </a:tr>
              <a:tr h="543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Encouragement from family members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375773232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know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125357904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Closeness of exams centers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4162163816"/>
                  </a:ext>
                </a:extLst>
              </a:tr>
              <a:tr h="81347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doctors are recommending the early screening to women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1411779730"/>
                  </a:ext>
                </a:extLst>
              </a:tr>
              <a:tr h="543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procedures / appointments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742375451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 medical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735532778"/>
                  </a:ext>
                </a:extLst>
              </a:tr>
              <a:tr h="23132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included in the insurance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065007610"/>
                  </a:ext>
                </a:extLst>
              </a:tr>
              <a:tr h="24900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440674562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1E54A19-DF1D-4645-8149-A6E73A62A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8828"/>
              </p:ext>
            </p:extLst>
          </p:nvPr>
        </p:nvGraphicFramePr>
        <p:xfrm>
          <a:off x="8265935" y="1693126"/>
          <a:ext cx="3483058" cy="423499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463978">
                  <a:extLst>
                    <a:ext uri="{9D8B030D-6E8A-4147-A177-3AD203B41FA5}">
                      <a16:colId xmlns:a16="http://schemas.microsoft.com/office/drawing/2014/main" val="455485249"/>
                    </a:ext>
                  </a:extLst>
                </a:gridCol>
                <a:gridCol w="1019080">
                  <a:extLst>
                    <a:ext uri="{9D8B030D-6E8A-4147-A177-3AD203B41FA5}">
                      <a16:colId xmlns:a16="http://schemas.microsoft.com/office/drawing/2014/main" val="3224560589"/>
                    </a:ext>
                  </a:extLst>
                </a:gridCol>
              </a:tblGrid>
              <a:tr h="22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3708" marR="3708" marT="3708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3708" marR="3708" marT="3708" marB="0" anchor="ctr">
                    <a:solidFill>
                      <a:srgbClr val="DE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90833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awareness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1414364443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symptoms appear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153357852"/>
                  </a:ext>
                </a:extLst>
              </a:tr>
              <a:tr h="3356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the cost or make it free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1335813148"/>
                  </a:ext>
                </a:extLst>
              </a:tr>
              <a:tr h="41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Encouragement from family members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321170250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know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417525979"/>
                  </a:ext>
                </a:extLst>
              </a:tr>
              <a:tr h="668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doctors are recommending the early screening to women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3933714634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Closeness of exams centers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2196315546"/>
                  </a:ext>
                </a:extLst>
              </a:tr>
              <a:tr h="41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procedures / appointments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2574914812"/>
                  </a:ext>
                </a:extLst>
              </a:tr>
              <a:tr h="3356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included in the insurance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2908915532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 medical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434905578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</a:p>
                  </a:txBody>
                  <a:tcPr marL="3708" marR="3708" marT="37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3708" marR="3708" marT="3708" marB="0" anchor="ctr"/>
                </a:tc>
                <a:extLst>
                  <a:ext uri="{0D108BD9-81ED-4DB2-BD59-A6C34878D82A}">
                    <a16:rowId xmlns:a16="http://schemas.microsoft.com/office/drawing/2014/main" val="2941328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CF78E2F-CEEB-79A5-D7B8-FBC732A256E4}"/>
              </a:ext>
            </a:extLst>
          </p:cNvPr>
          <p:cNvSpPr txBox="1"/>
          <p:nvPr/>
        </p:nvSpPr>
        <p:spPr>
          <a:xfrm>
            <a:off x="632040" y="368780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 on the motivating factors for screening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F6866B-F74A-4296-8671-033A6FE1C133}"/>
              </a:ext>
            </a:extLst>
          </p:cNvPr>
          <p:cNvSpPr/>
          <p:nvPr/>
        </p:nvSpPr>
        <p:spPr>
          <a:xfrm>
            <a:off x="667560" y="1891062"/>
            <a:ext cx="4343400" cy="352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Gráfico 59">
            <a:extLst>
              <a:ext uri="{FF2B5EF4-FFF2-40B4-BE49-F238E27FC236}">
                <a16:creationId xmlns:a16="http://schemas.microsoft.com/office/drawing/2014/main" id="{2FA696E8-01B3-49A1-AF0C-44EAFEC29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501146"/>
              </p:ext>
            </p:extLst>
          </p:nvPr>
        </p:nvGraphicFramePr>
        <p:xfrm>
          <a:off x="812769" y="2014470"/>
          <a:ext cx="4343397" cy="37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22BA29-C867-43FF-A1ED-02D05CF3A79D}"/>
              </a:ext>
            </a:extLst>
          </p:cNvPr>
          <p:cNvSpPr txBox="1"/>
          <p:nvPr/>
        </p:nvSpPr>
        <p:spPr>
          <a:xfrm>
            <a:off x="721992" y="1133580"/>
            <a:ext cx="42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to do the early screening in the next 12 months on a regular basis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E93F18-EA20-4F16-8978-05A48681C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003419"/>
              </p:ext>
            </p:extLst>
          </p:nvPr>
        </p:nvGraphicFramePr>
        <p:xfrm>
          <a:off x="6146869" y="1689712"/>
          <a:ext cx="5606144" cy="41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D16C0F-74F0-4A45-B4DE-CE1F89BCD195}"/>
              </a:ext>
            </a:extLst>
          </p:cNvPr>
          <p:cNvSpPr txBox="1"/>
          <p:nvPr/>
        </p:nvSpPr>
        <p:spPr>
          <a:xfrm>
            <a:off x="6315075" y="1133580"/>
            <a:ext cx="515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u="sng">
                <a:solidFill>
                  <a:srgbClr val="198AB7"/>
                </a:solidFill>
                <a:latin typeface="Arial Nova Cond" panose="020B0506020202020204" pitchFamily="34" charset="0"/>
              </a:defRPr>
            </a:lvl1pPr>
          </a:lstStyle>
          <a:p>
            <a:pPr algn="ctr"/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tests in </a:t>
            </a:r>
          </a:p>
          <a:p>
            <a:pPr algn="ctr"/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9572A-EB4E-456E-AA07-16DF344753F2}"/>
              </a:ext>
            </a:extLst>
          </p:cNvPr>
          <p:cNvSpPr txBox="1"/>
          <p:nvPr/>
        </p:nvSpPr>
        <p:spPr>
          <a:xfrm>
            <a:off x="685771" y="5594568"/>
            <a:ext cx="4325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خلال ال 12 أشهر القادمة، هل تخططين لعمل فحص دوري للكشف المبكر عن سرطان الثدي (بدو</a:t>
            </a:r>
            <a:r>
              <a:rPr lang="ar-JO" dirty="0"/>
              <a:t>ن </a:t>
            </a:r>
            <a:r>
              <a:rPr lang="ar-SA" dirty="0"/>
              <a:t>أعراض) بشكل منتظم؟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5CB5A-8262-4D87-B2E3-3D5AF1AFA52B}"/>
              </a:ext>
            </a:extLst>
          </p:cNvPr>
          <p:cNvSpPr txBox="1"/>
          <p:nvPr/>
        </p:nvSpPr>
        <p:spPr>
          <a:xfrm>
            <a:off x="6738430" y="5612790"/>
            <a:ext cx="4423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ar-SA" dirty="0"/>
              <a:t>ما أنواع فحوصات </a:t>
            </a:r>
            <a:r>
              <a:rPr lang="en-US" dirty="0"/>
              <a:t>`</a:t>
            </a:r>
            <a:r>
              <a:rPr lang="ar-SA" dirty="0"/>
              <a:t>الكشف المبكر التي ستأخذينها بعين الاعتبار؟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6FBD2-CD3C-AB77-1B42-42926415859A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plans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20A5-30A8-1982-1335-268CBF25CC92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2,058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A60D1-D1D3-D1A7-3933-4CA18A89B99C}"/>
              </a:ext>
            </a:extLst>
          </p:cNvPr>
          <p:cNvSpPr txBox="1"/>
          <p:nvPr/>
        </p:nvSpPr>
        <p:spPr>
          <a:xfrm>
            <a:off x="6096000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1,107</a:t>
            </a:r>
          </a:p>
        </p:txBody>
      </p:sp>
    </p:spTree>
    <p:extLst>
      <p:ext uri="{BB962C8B-B14F-4D97-AF65-F5344CB8AC3E}">
        <p14:creationId xmlns:p14="http://schemas.microsoft.com/office/powerpoint/2010/main" val="2559506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99834"/>
              </p:ext>
            </p:extLst>
          </p:nvPr>
        </p:nvGraphicFramePr>
        <p:xfrm>
          <a:off x="771525" y="1143004"/>
          <a:ext cx="10785474" cy="491489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739706539"/>
                    </a:ext>
                  </a:extLst>
                </a:gridCol>
                <a:gridCol w="2820987">
                  <a:extLst>
                    <a:ext uri="{9D8B030D-6E8A-4147-A177-3AD203B41FA5}">
                      <a16:colId xmlns:a16="http://schemas.microsoft.com/office/drawing/2014/main" val="2460925788"/>
                    </a:ext>
                  </a:extLst>
                </a:gridCol>
                <a:gridCol w="2820987">
                  <a:extLst>
                    <a:ext uri="{9D8B030D-6E8A-4147-A177-3AD203B41FA5}">
                      <a16:colId xmlns:a16="http://schemas.microsoft.com/office/drawing/2014/main" val="497652178"/>
                    </a:ext>
                  </a:extLst>
                </a:gridCol>
              </a:tblGrid>
              <a:tr h="3994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2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40598"/>
                  </a:ext>
                </a:extLst>
              </a:tr>
              <a:tr h="6510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Detection Exam( n=2058)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355672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1,107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697359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 (n=1107)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2084337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4570103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CBE (n=1107)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531405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749637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Mammogram (n=1107)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1760208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1341659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Mammogram whom were 40 and above (n=417)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000145"/>
                  </a:ext>
                </a:extLst>
              </a:tr>
              <a:tr h="429377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23.02</a:t>
                      </a:r>
                      <a:endParaRPr 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3050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9CD209-8F28-82B7-793A-1B756B732C63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Intension to Conduct Early Detection Exams</a:t>
            </a:r>
          </a:p>
        </p:txBody>
      </p:sp>
    </p:spTree>
    <p:extLst>
      <p:ext uri="{BB962C8B-B14F-4D97-AF65-F5344CB8AC3E}">
        <p14:creationId xmlns:p14="http://schemas.microsoft.com/office/powerpoint/2010/main" val="160814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0" y="36512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40" y="1972042"/>
            <a:ext cx="8979039" cy="3624890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among Jordanian women about breast cancer is relatively good compared to previous similar studies (KAP 2015). However, practice is not to an optimal level expected. </a:t>
            </a:r>
          </a:p>
          <a:p>
            <a:pPr marL="0" lvl="1" indent="0">
              <a:buNone/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symptoms, fear and cost of mammograms are among the most reported barriers; thus, action should be made to address these barriers. </a:t>
            </a:r>
          </a:p>
          <a:p>
            <a:pPr marL="0" lvl="1" indent="0">
              <a:buNone/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should continue to be holistic, to address barriers both behavioral related and health system related barriers. </a:t>
            </a:r>
          </a:p>
        </p:txBody>
      </p:sp>
    </p:spTree>
    <p:extLst>
      <p:ext uri="{BB962C8B-B14F-4D97-AF65-F5344CB8AC3E}">
        <p14:creationId xmlns:p14="http://schemas.microsoft.com/office/powerpoint/2010/main" val="178533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EDC0CC-51D5-16BE-9A73-C46889E97B57}"/>
              </a:ext>
            </a:extLst>
          </p:cNvPr>
          <p:cNvSpPr txBox="1">
            <a:spLocks/>
          </p:cNvSpPr>
          <p:nvPr/>
        </p:nvSpPr>
        <p:spPr>
          <a:xfrm>
            <a:off x="671209" y="2660616"/>
            <a:ext cx="6935822" cy="768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113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CAA57-4DD2-F83E-3306-C94B3BED4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9" t="18600" r="14531" b="12286"/>
          <a:stretch/>
        </p:blipFill>
        <p:spPr>
          <a:xfrm>
            <a:off x="0" y="1022144"/>
            <a:ext cx="5854752" cy="4007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40CB1-49BF-A735-0527-33D93C301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t="23826" r="50108" b="25816"/>
          <a:stretch/>
        </p:blipFill>
        <p:spPr>
          <a:xfrm>
            <a:off x="5854752" y="1193359"/>
            <a:ext cx="5516946" cy="3835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317" y="5154209"/>
            <a:ext cx="10889225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women diagnosed in Jordan are between the ages of 40-59 years.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median age of diagnosis is 10 years younger than western countries (Median age is 52).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Jordan’s National Guideline for breast cancer early detection recommends BSE every month starting at the age 25, CBE annually above 25 years, &amp; mammography once every 1-2 years above 40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17" y="328700"/>
            <a:ext cx="903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Breast Cancer in Jordan:</a:t>
            </a:r>
          </a:p>
        </p:txBody>
      </p:sp>
    </p:spTree>
    <p:extLst>
      <p:ext uri="{BB962C8B-B14F-4D97-AF65-F5344CB8AC3E}">
        <p14:creationId xmlns:p14="http://schemas.microsoft.com/office/powerpoint/2010/main" val="358516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C9FFE24-A521-8621-8E27-3EFED93839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14" y="4254829"/>
            <a:ext cx="1991763" cy="192360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0F7079-0D1C-4CD8-952B-5D0CC70C0D90}"/>
              </a:ext>
            </a:extLst>
          </p:cNvPr>
          <p:cNvGraphicFramePr/>
          <p:nvPr/>
        </p:nvGraphicFramePr>
        <p:xfrm>
          <a:off x="816147" y="1405847"/>
          <a:ext cx="2965997" cy="267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6">
            <a:extLst>
              <a:ext uri="{FF2B5EF4-FFF2-40B4-BE49-F238E27FC236}">
                <a16:creationId xmlns:a16="http://schemas.microsoft.com/office/drawing/2014/main" id="{44831A64-B3A4-48E4-B85A-0663263609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53154" y="305457"/>
            <a:ext cx="374650" cy="752931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6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rgbClr val="DE297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DE29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B7BAA-2C54-4FCF-8640-CF641E7557A9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2,058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886A4-97E1-432F-82C7-1357C9B14737}"/>
              </a:ext>
            </a:extLst>
          </p:cNvPr>
          <p:cNvSpPr txBox="1"/>
          <p:nvPr/>
        </p:nvSpPr>
        <p:spPr>
          <a:xfrm>
            <a:off x="632040" y="372412"/>
            <a:ext cx="915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Respondents’ Demographics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628E77-A7AF-4384-85F6-0452B63DD401}"/>
              </a:ext>
            </a:extLst>
          </p:cNvPr>
          <p:cNvSpPr/>
          <p:nvPr/>
        </p:nvSpPr>
        <p:spPr>
          <a:xfrm>
            <a:off x="4315132" y="1372406"/>
            <a:ext cx="3214915" cy="424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RESPONDENTS’ Education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DEF137E-D8C7-4471-844F-72819E10DA31}"/>
              </a:ext>
            </a:extLst>
          </p:cNvPr>
          <p:cNvGraphicFramePr/>
          <p:nvPr/>
        </p:nvGraphicFramePr>
        <p:xfrm>
          <a:off x="4315132" y="2050092"/>
          <a:ext cx="3771899" cy="205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BEACA5F-0ACA-4CFD-BBC3-804CA2E63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487206"/>
              </p:ext>
            </p:extLst>
          </p:nvPr>
        </p:nvGraphicFramePr>
        <p:xfrm>
          <a:off x="8144679" y="1855274"/>
          <a:ext cx="3922136" cy="285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3AE059-4C17-8ABE-66C0-6A46B5A41A8C}"/>
              </a:ext>
            </a:extLst>
          </p:cNvPr>
          <p:cNvSpPr txBox="1"/>
          <p:nvPr/>
        </p:nvSpPr>
        <p:spPr>
          <a:xfrm>
            <a:off x="816148" y="4123698"/>
            <a:ext cx="8196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8AB7"/>
              </a:buClr>
              <a:buSzTx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-sectional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C61AAA-2745-BA05-BBD7-8EF62B2E2395}"/>
              </a:ext>
            </a:extLst>
          </p:cNvPr>
          <p:cNvSpPr/>
          <p:nvPr/>
        </p:nvSpPr>
        <p:spPr>
          <a:xfrm>
            <a:off x="8685855" y="1372406"/>
            <a:ext cx="3214915" cy="424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4422F-1216-320F-D251-6C1C1742DD5B}"/>
              </a:ext>
            </a:extLst>
          </p:cNvPr>
          <p:cNvSpPr txBox="1"/>
          <p:nvPr/>
        </p:nvSpPr>
        <p:spPr>
          <a:xfrm>
            <a:off x="9973177" y="274099"/>
            <a:ext cx="8444585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b="1" dirty="0">
                <a:solidFill>
                  <a:srgbClr val="DE297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100%</a:t>
            </a:r>
          </a:p>
          <a:p>
            <a:pPr>
              <a:lnSpc>
                <a:spcPct val="89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Females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0E373-20D0-DC81-9B7B-FB9FDB642A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" y="4254829"/>
            <a:ext cx="1991763" cy="1923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BDCA0-C13B-9243-D3D6-10D678DEDE08}"/>
              </a:ext>
            </a:extLst>
          </p:cNvPr>
          <p:cNvSpPr txBox="1"/>
          <p:nvPr/>
        </p:nvSpPr>
        <p:spPr>
          <a:xfrm>
            <a:off x="1857236" y="4812919"/>
            <a:ext cx="147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sample of 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2058 women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across Jordan</a:t>
            </a:r>
          </a:p>
          <a:p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B52291-52A4-481A-10BB-5EC98133A4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4" y="4254829"/>
            <a:ext cx="1991763" cy="1923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B7EBD-6102-1310-4F27-A8C647E34C86}"/>
              </a:ext>
            </a:extLst>
          </p:cNvPr>
          <p:cNvSpPr txBox="1"/>
          <p:nvPr/>
        </p:nvSpPr>
        <p:spPr>
          <a:xfrm>
            <a:off x="4381116" y="4939999"/>
            <a:ext cx="1232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E2979"/>
              </a:buCl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Interviewer administered survey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E2979"/>
              </a:buClr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67B70F-E9FF-F8EF-E84E-3BF83ECB7E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59" y="4254829"/>
            <a:ext cx="1991763" cy="19236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D95CC2-55FE-7881-3861-61868886E0AC}"/>
              </a:ext>
            </a:extLst>
          </p:cNvPr>
          <p:cNvSpPr txBox="1"/>
          <p:nvPr/>
        </p:nvSpPr>
        <p:spPr>
          <a:xfrm>
            <a:off x="6813031" y="4724555"/>
            <a:ext cx="147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E2979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Structured questionnaire Interview length 30-35 minutes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1F61F-37DF-5589-8BE5-FDBA141B4DD3}"/>
              </a:ext>
            </a:extLst>
          </p:cNvPr>
          <p:cNvSpPr txBox="1"/>
          <p:nvPr/>
        </p:nvSpPr>
        <p:spPr>
          <a:xfrm>
            <a:off x="9575686" y="4724555"/>
            <a:ext cx="1991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E2979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 was collected using Computer-Assisted Personal Interviews (CAPI)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B3EF2F-EDE7-E57E-A70D-B6817E699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279" y="5005941"/>
            <a:ext cx="379784" cy="3797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BEA54D-ADC4-4B76-7BB4-726D8C118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7402" y="5005939"/>
            <a:ext cx="379785" cy="3797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6DF63C-7738-898D-E72D-52DF2BF9C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286" y="5005742"/>
            <a:ext cx="379784" cy="379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6A1C43-235D-0E50-8831-E642B9038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533" y="5004768"/>
            <a:ext cx="184367" cy="3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8A4F60-E046-E6A3-1531-1DE38EE86DBC}"/>
              </a:ext>
            </a:extLst>
          </p:cNvPr>
          <p:cNvSpPr txBox="1">
            <a:spLocks/>
          </p:cNvSpPr>
          <p:nvPr/>
        </p:nvSpPr>
        <p:spPr>
          <a:xfrm>
            <a:off x="671209" y="2946366"/>
            <a:ext cx="6935822" cy="96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52015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D6800BC-87B0-4FF3-A622-62EFB026C993}"/>
              </a:ext>
            </a:extLst>
          </p:cNvPr>
          <p:cNvSpPr/>
          <p:nvPr/>
        </p:nvSpPr>
        <p:spPr>
          <a:xfrm>
            <a:off x="757620" y="1625744"/>
            <a:ext cx="794097" cy="424077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TextBox 5">
            <a:extLst>
              <a:ext uri="{FF2B5EF4-FFF2-40B4-BE49-F238E27FC236}">
                <a16:creationId xmlns:a16="http://schemas.microsoft.com/office/drawing/2014/main" id="{2108A93C-6D56-4EA2-AF09-4C389DCED3C4}"/>
              </a:ext>
            </a:extLst>
          </p:cNvPr>
          <p:cNvSpPr txBox="1"/>
          <p:nvPr/>
        </p:nvSpPr>
        <p:spPr>
          <a:xfrm rot="16200000">
            <a:off x="-993684" y="3404763"/>
            <a:ext cx="429670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CONDITION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CONCERN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A4737-280E-418A-9DFF-D41B80DE8D21}"/>
              </a:ext>
            </a:extLst>
          </p:cNvPr>
          <p:cNvSpPr txBox="1"/>
          <p:nvPr/>
        </p:nvSpPr>
        <p:spPr>
          <a:xfrm>
            <a:off x="4015106" y="6093368"/>
            <a:ext cx="764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عند التفكير بالحالات الصحية التي تصيب السيدات ما هي الحالة الصحية التي تخطر على بالك أولاً وتجعلك أكثر حرصا على متابعة صحتك؟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8DE091-E8E6-4BD6-A665-8C2D98C87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63447"/>
              </p:ext>
            </p:extLst>
          </p:nvPr>
        </p:nvGraphicFramePr>
        <p:xfrm>
          <a:off x="1863651" y="2097207"/>
          <a:ext cx="2605961" cy="376930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06871">
                  <a:extLst>
                    <a:ext uri="{9D8B030D-6E8A-4147-A177-3AD203B41FA5}">
                      <a16:colId xmlns:a16="http://schemas.microsoft.com/office/drawing/2014/main" val="1661601721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710230364"/>
                    </a:ext>
                  </a:extLst>
                </a:gridCol>
              </a:tblGrid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Cancer Types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9454105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801395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Gynecological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2483009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6202653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7512261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3796955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0940709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3992898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Joints 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368931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705653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2050214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5115400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949417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342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3C39FC-52FA-4396-B2DF-F785D4B893B4}"/>
              </a:ext>
            </a:extLst>
          </p:cNvPr>
          <p:cNvSpPr txBox="1"/>
          <p:nvPr/>
        </p:nvSpPr>
        <p:spPr>
          <a:xfrm>
            <a:off x="1903214" y="1587732"/>
            <a:ext cx="252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2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65F80-06DE-673E-B95D-436B0BBCC03A}"/>
              </a:ext>
            </a:extLst>
          </p:cNvPr>
          <p:cNvSpPr txBox="1"/>
          <p:nvPr/>
        </p:nvSpPr>
        <p:spPr>
          <a:xfrm>
            <a:off x="632040" y="372412"/>
            <a:ext cx="1102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Spontaneous Health Condition Indicates Women Attention to the Health Issue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0FED1-4A42-91B5-3110-1478B386F1FF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2,058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5059DC-87F3-52E4-B18E-5BA377F7F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42" y="1631490"/>
            <a:ext cx="4129855" cy="4120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F6D5E5-3328-2FD5-486E-6A92868D1AB0}"/>
              </a:ext>
            </a:extLst>
          </p:cNvPr>
          <p:cNvSpPr txBox="1"/>
          <p:nvPr/>
        </p:nvSpPr>
        <p:spPr>
          <a:xfrm>
            <a:off x="9496768" y="2906988"/>
            <a:ext cx="2947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diseases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 Cancer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2F82-B0D1-F959-1DD2-4EDC55BC367A}"/>
              </a:ext>
            </a:extLst>
          </p:cNvPr>
          <p:cNvSpPr/>
          <p:nvPr/>
        </p:nvSpPr>
        <p:spPr>
          <a:xfrm>
            <a:off x="9367047" y="3013381"/>
            <a:ext cx="125745" cy="125745"/>
          </a:xfrm>
          <a:prstGeom prst="rect">
            <a:avLst/>
          </a:prstGeom>
          <a:solidFill>
            <a:srgbClr val="DE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7B5DF-A78B-177E-9164-4605D73BA40E}"/>
              </a:ext>
            </a:extLst>
          </p:cNvPr>
          <p:cNvSpPr/>
          <p:nvPr/>
        </p:nvSpPr>
        <p:spPr>
          <a:xfrm>
            <a:off x="9367047" y="3261474"/>
            <a:ext cx="125745" cy="125745"/>
          </a:xfrm>
          <a:prstGeom prst="rect">
            <a:avLst/>
          </a:prstGeom>
          <a:solidFill>
            <a:srgbClr val="F8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42C441-D0FD-CD56-02D0-C11B4DDB7806}"/>
              </a:ext>
            </a:extLst>
          </p:cNvPr>
          <p:cNvSpPr/>
          <p:nvPr/>
        </p:nvSpPr>
        <p:spPr>
          <a:xfrm>
            <a:off x="9367047" y="3509567"/>
            <a:ext cx="125745" cy="125745"/>
          </a:xfrm>
          <a:prstGeom prst="rect">
            <a:avLst/>
          </a:prstGeom>
          <a:solidFill>
            <a:srgbClr val="EE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EC9D2-B146-1C23-A4F9-2D3A86C0042F}"/>
              </a:ext>
            </a:extLst>
          </p:cNvPr>
          <p:cNvSpPr/>
          <p:nvPr/>
        </p:nvSpPr>
        <p:spPr>
          <a:xfrm>
            <a:off x="9367047" y="3745736"/>
            <a:ext cx="125745" cy="125745"/>
          </a:xfrm>
          <a:prstGeom prst="rect">
            <a:avLst/>
          </a:prstGeom>
          <a:solidFill>
            <a:srgbClr val="FC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9EB6B8-186D-D243-AAF0-D725813C2BFC}"/>
              </a:ext>
            </a:extLst>
          </p:cNvPr>
          <p:cNvSpPr/>
          <p:nvPr/>
        </p:nvSpPr>
        <p:spPr>
          <a:xfrm>
            <a:off x="9367047" y="3981906"/>
            <a:ext cx="125745" cy="125745"/>
          </a:xfrm>
          <a:prstGeom prst="rect">
            <a:avLst/>
          </a:prstGeom>
          <a:solidFill>
            <a:srgbClr val="F5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846950-1062-3B6C-7561-57D953289793}"/>
              </a:ext>
            </a:extLst>
          </p:cNvPr>
          <p:cNvSpPr/>
          <p:nvPr/>
        </p:nvSpPr>
        <p:spPr>
          <a:xfrm>
            <a:off x="9367047" y="4230186"/>
            <a:ext cx="125745" cy="125745"/>
          </a:xfrm>
          <a:prstGeom prst="rect">
            <a:avLst/>
          </a:prstGeom>
          <a:solidFill>
            <a:srgbClr val="FD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8A6E4C-A4AF-4A6C-96CA-628CCADC19EA}"/>
              </a:ext>
            </a:extLst>
          </p:cNvPr>
          <p:cNvSpPr txBox="1"/>
          <p:nvPr/>
        </p:nvSpPr>
        <p:spPr>
          <a:xfrm>
            <a:off x="2420707" y="2018852"/>
            <a:ext cx="2274180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 of Mind Answer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19E5DB-6DD4-4A50-9868-CC18135A03A2}"/>
              </a:ext>
            </a:extLst>
          </p:cNvPr>
          <p:cNvSpPr/>
          <p:nvPr/>
        </p:nvSpPr>
        <p:spPr>
          <a:xfrm>
            <a:off x="2159194" y="2056944"/>
            <a:ext cx="200815" cy="200815"/>
          </a:xfrm>
          <a:prstGeom prst="ellipse">
            <a:avLst/>
          </a:prstGeom>
          <a:solidFill>
            <a:srgbClr val="DE29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44610AF-FE5B-4C52-BDFA-D5F8C78B8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74311"/>
              </p:ext>
            </p:extLst>
          </p:nvPr>
        </p:nvGraphicFramePr>
        <p:xfrm>
          <a:off x="2159194" y="2417378"/>
          <a:ext cx="8985056" cy="322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5F4A6A6-570F-4FAA-9AAA-2025BC29A43C}"/>
              </a:ext>
            </a:extLst>
          </p:cNvPr>
          <p:cNvSpPr txBox="1"/>
          <p:nvPr/>
        </p:nvSpPr>
        <p:spPr>
          <a:xfrm>
            <a:off x="2420707" y="6093368"/>
            <a:ext cx="8930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فيما يتعلق بأنواع السرطانات المختلفة التي انت على دراية بها، من فضلك أخبريني ما نوع السرطان الذي برأيك الذي يعتبر الاكثر انتشارا وعرضة للإصابة لدى السيدات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B9B65-B83A-45D0-9E27-ED23D88B0250}"/>
              </a:ext>
            </a:extLst>
          </p:cNvPr>
          <p:cNvSpPr txBox="1"/>
          <p:nvPr/>
        </p:nvSpPr>
        <p:spPr>
          <a:xfrm>
            <a:off x="2068219" y="1200488"/>
            <a:ext cx="936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far, respondents consider Breast Cancer as the most common and serious cancer affecting women’s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53304-509A-7F7F-DDD7-0264062BFD59}"/>
              </a:ext>
            </a:extLst>
          </p:cNvPr>
          <p:cNvSpPr/>
          <p:nvPr/>
        </p:nvSpPr>
        <p:spPr>
          <a:xfrm>
            <a:off x="757620" y="1267380"/>
            <a:ext cx="794097" cy="45991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B82A282-173B-3017-36FA-8772A1F95A2D}"/>
              </a:ext>
            </a:extLst>
          </p:cNvPr>
          <p:cNvSpPr txBox="1"/>
          <p:nvPr/>
        </p:nvSpPr>
        <p:spPr>
          <a:xfrm rot="16200000">
            <a:off x="-1166757" y="3280982"/>
            <a:ext cx="4655067" cy="6278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Most Common and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serious to Women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FFAAA-B3C3-5952-5FE7-C356960CF765}"/>
              </a:ext>
            </a:extLst>
          </p:cNvPr>
          <p:cNvSpPr txBox="1"/>
          <p:nvPr/>
        </p:nvSpPr>
        <p:spPr>
          <a:xfrm>
            <a:off x="721993" y="6093368"/>
            <a:ext cx="2094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2,058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80DAFD-D4D2-18F2-D5E9-ECDB45EFCC77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Perceptions on most serious cancer</a:t>
            </a:r>
          </a:p>
        </p:txBody>
      </p:sp>
    </p:spTree>
    <p:extLst>
      <p:ext uri="{BB962C8B-B14F-4D97-AF65-F5344CB8AC3E}">
        <p14:creationId xmlns:p14="http://schemas.microsoft.com/office/powerpoint/2010/main" val="91880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378755"/>
              </p:ext>
            </p:extLst>
          </p:nvPr>
        </p:nvGraphicFramePr>
        <p:xfrm>
          <a:off x="574765" y="1463447"/>
          <a:ext cx="10920549" cy="456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0FE53C-131A-D092-1304-E5E66E394D4E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 on Breast Cancer Symptoms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(TOTAL)</a:t>
            </a:r>
          </a:p>
        </p:txBody>
      </p:sp>
    </p:spTree>
    <p:extLst>
      <p:ext uri="{BB962C8B-B14F-4D97-AF65-F5344CB8AC3E}">
        <p14:creationId xmlns:p14="http://schemas.microsoft.com/office/powerpoint/2010/main" val="76797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394417"/>
              </p:ext>
            </p:extLst>
          </p:nvPr>
        </p:nvGraphicFramePr>
        <p:xfrm>
          <a:off x="557349" y="1510665"/>
          <a:ext cx="11120845" cy="443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6D73F1-76AD-6D72-4C3F-16B701570833}"/>
              </a:ext>
            </a:extLst>
          </p:cNvPr>
          <p:cNvSpPr txBox="1"/>
          <p:nvPr/>
        </p:nvSpPr>
        <p:spPr>
          <a:xfrm>
            <a:off x="632040" y="372412"/>
            <a:ext cx="1102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 on Breast Cancer Risk Factors (Total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364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C00000"/>
    </a:folHlink>
  </a:clrScheme>
  <a:fontScheme name="Personalizado 3">
    <a:majorFont>
      <a:latin typeface="Segoe UI Semibold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11249</TotalTime>
  <Words>2324</Words>
  <Application>Microsoft Office PowerPoint</Application>
  <PresentationFormat>Widescreen</PresentationFormat>
  <Paragraphs>648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Nova Cond</vt:lpstr>
      <vt:lpstr>Calibri</vt:lpstr>
      <vt:lpstr>Calibri Light</vt:lpstr>
      <vt:lpstr>Open Sans</vt:lpstr>
      <vt:lpstr>Times New Roman</vt:lpstr>
      <vt:lpstr>1_Office Theme</vt:lpstr>
      <vt:lpstr>Breast Cancer Knowledge, Attitudes, and Practices (KAP) study in Jordan 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Headway Jordan</dc:creator>
  <cp:lastModifiedBy>Ehsan Qtaishat</cp:lastModifiedBy>
  <cp:revision>330</cp:revision>
  <cp:lastPrinted>2022-11-20T05:50:20Z</cp:lastPrinted>
  <dcterms:created xsi:type="dcterms:W3CDTF">2021-04-12T08:59:08Z</dcterms:created>
  <dcterms:modified xsi:type="dcterms:W3CDTF">2023-10-31T07:54:39Z</dcterms:modified>
</cp:coreProperties>
</file>